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7"/>
  </p:notesMasterIdLst>
  <p:sldIdLst>
    <p:sldId id="292" r:id="rId2"/>
    <p:sldId id="345" r:id="rId3"/>
    <p:sldId id="349" r:id="rId4"/>
    <p:sldId id="367" r:id="rId5"/>
    <p:sldId id="346" r:id="rId6"/>
    <p:sldId id="350" r:id="rId7"/>
    <p:sldId id="347" r:id="rId8"/>
    <p:sldId id="351" r:id="rId9"/>
    <p:sldId id="348" r:id="rId10"/>
    <p:sldId id="282" r:id="rId11"/>
    <p:sldId id="333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355" r:id="rId25"/>
    <p:sldId id="356" r:id="rId26"/>
    <p:sldId id="357" r:id="rId27"/>
    <p:sldId id="35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  <p:sldId id="279" r:id="rId39"/>
    <p:sldId id="280" r:id="rId40"/>
    <p:sldId id="295" r:id="rId41"/>
    <p:sldId id="296" r:id="rId42"/>
    <p:sldId id="340" r:id="rId43"/>
    <p:sldId id="341" r:id="rId44"/>
    <p:sldId id="382" r:id="rId45"/>
    <p:sldId id="383" r:id="rId46"/>
    <p:sldId id="293" r:id="rId47"/>
    <p:sldId id="310" r:id="rId48"/>
    <p:sldId id="294" r:id="rId49"/>
    <p:sldId id="352" r:id="rId50"/>
    <p:sldId id="353" r:id="rId51"/>
    <p:sldId id="354" r:id="rId52"/>
    <p:sldId id="297" r:id="rId53"/>
    <p:sldId id="298" r:id="rId54"/>
    <p:sldId id="306" r:id="rId55"/>
    <p:sldId id="311" r:id="rId56"/>
    <p:sldId id="307" r:id="rId57"/>
    <p:sldId id="368" r:id="rId58"/>
    <p:sldId id="369" r:id="rId59"/>
    <p:sldId id="370" r:id="rId60"/>
    <p:sldId id="300" r:id="rId61"/>
    <p:sldId id="312" r:id="rId62"/>
    <p:sldId id="301" r:id="rId63"/>
    <p:sldId id="304" r:id="rId64"/>
    <p:sldId id="313" r:id="rId65"/>
    <p:sldId id="305" r:id="rId66"/>
    <p:sldId id="308" r:id="rId67"/>
    <p:sldId id="314" r:id="rId68"/>
    <p:sldId id="309" r:id="rId69"/>
    <p:sldId id="315" r:id="rId70"/>
    <p:sldId id="316" r:id="rId71"/>
    <p:sldId id="317" r:id="rId72"/>
    <p:sldId id="318" r:id="rId73"/>
    <p:sldId id="319" r:id="rId74"/>
    <p:sldId id="320" r:id="rId75"/>
    <p:sldId id="321" r:id="rId76"/>
    <p:sldId id="322" r:id="rId77"/>
    <p:sldId id="324" r:id="rId78"/>
    <p:sldId id="325" r:id="rId79"/>
    <p:sldId id="328" r:id="rId80"/>
    <p:sldId id="329" r:id="rId81"/>
    <p:sldId id="330" r:id="rId82"/>
    <p:sldId id="334" r:id="rId83"/>
    <p:sldId id="335" r:id="rId84"/>
    <p:sldId id="336" r:id="rId85"/>
    <p:sldId id="337" r:id="rId86"/>
    <p:sldId id="342" r:id="rId87"/>
    <p:sldId id="343" r:id="rId88"/>
    <p:sldId id="344" r:id="rId89"/>
    <p:sldId id="371" r:id="rId90"/>
    <p:sldId id="372" r:id="rId91"/>
    <p:sldId id="373" r:id="rId92"/>
    <p:sldId id="377" r:id="rId93"/>
    <p:sldId id="379" r:id="rId94"/>
    <p:sldId id="326" r:id="rId95"/>
    <p:sldId id="327" r:id="rId96"/>
    <p:sldId id="331" r:id="rId97"/>
    <p:sldId id="332" r:id="rId98"/>
    <p:sldId id="359" r:id="rId99"/>
    <p:sldId id="360" r:id="rId100"/>
    <p:sldId id="361" r:id="rId101"/>
    <p:sldId id="362" r:id="rId102"/>
    <p:sldId id="374" r:id="rId103"/>
    <p:sldId id="375" r:id="rId104"/>
    <p:sldId id="338" r:id="rId105"/>
    <p:sldId id="376" r:id="rId106"/>
    <p:sldId id="339" r:id="rId107"/>
    <p:sldId id="380" r:id="rId108"/>
    <p:sldId id="381" r:id="rId109"/>
    <p:sldId id="385" r:id="rId110"/>
    <p:sldId id="363" r:id="rId111"/>
    <p:sldId id="364" r:id="rId112"/>
    <p:sldId id="365" r:id="rId113"/>
    <p:sldId id="366" r:id="rId114"/>
    <p:sldId id="384" r:id="rId115"/>
    <p:sldId id="283" r:id="rId116"/>
    <p:sldId id="284" r:id="rId117"/>
    <p:sldId id="286" r:id="rId118"/>
    <p:sldId id="287" r:id="rId119"/>
    <p:sldId id="288" r:id="rId120"/>
    <p:sldId id="289" r:id="rId121"/>
    <p:sldId id="290" r:id="rId122"/>
    <p:sldId id="291" r:id="rId123"/>
    <p:sldId id="302" r:id="rId124"/>
    <p:sldId id="303" r:id="rId125"/>
    <p:sldId id="281" r:id="rId126"/>
  </p:sldIdLst>
  <p:sldSz cx="2328863" cy="5572125"/>
  <p:notesSz cx="6858000" cy="9144000"/>
  <p:embeddedFontLst>
    <p:embeddedFont>
      <p:font typeface="Calibri" panose="020F0502020204030204" pitchFamily="34" charset="0"/>
      <p:regular r:id="rId128"/>
      <p:bold r:id="rId129"/>
      <p:italic r:id="rId130"/>
      <p:boldItalic r:id="rId131"/>
    </p:embeddedFont>
    <p:embeddedFont>
      <p:font typeface="Cambria Math" panose="02040503050406030204" pitchFamily="18" charset="0"/>
      <p:regular r:id="rId132"/>
    </p:embeddedFont>
    <p:embeddedFont>
      <p:font typeface="Gulim" panose="020B0600000101010101" pitchFamily="34" charset="-127"/>
      <p:regular r:id="rId133"/>
    </p:embeddedFont>
    <p:embeddedFont>
      <p:font typeface="Helvetica Neue" panose="02000503000000020004" pitchFamily="2" charset="0"/>
      <p:regular r:id="rId134"/>
      <p:bold r:id="rId135"/>
      <p:italic r:id="rId136"/>
      <p:boldItalic r:id="rId137"/>
    </p:embeddedFont>
    <p:embeddedFont>
      <p:font typeface="Lato" panose="020F0502020204030203" pitchFamily="34" charset="0"/>
      <p:regular r:id="rId138"/>
      <p:bold r:id="rId139"/>
      <p:italic r:id="rId140"/>
      <p:boldItalic r:id="rId1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755" userDrawn="1">
          <p15:clr>
            <a:srgbClr val="A4A3A4"/>
          </p15:clr>
        </p15:guide>
        <p15:guide id="2" pos="733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2" roundtripDataSignature="AMtx7mhbwbpmZl6Umln1q/ckcX3dt/NV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47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21BE36-7E6F-4EC9-8D66-1CF97A6895EC}">
  <a:tblStyle styleId="{A521BE36-7E6F-4EC9-8D66-1CF97A6895E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13"/>
    <p:restoredTop sz="94577"/>
  </p:normalViewPr>
  <p:slideViewPr>
    <p:cSldViewPr snapToGrid="0" showGuides="1">
      <p:cViewPr>
        <p:scale>
          <a:sx n="342" d="100"/>
          <a:sy n="342" d="100"/>
        </p:scale>
        <p:origin x="2248" y="-1136"/>
      </p:cViewPr>
      <p:guideLst>
        <p:guide orient="horz" pos="1755"/>
        <p:guide pos="7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font" Target="fonts/font11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font" Target="fonts/font1.fntdata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font" Target="fonts/font7.fntdata"/><Relationship Id="rId139" Type="http://schemas.openxmlformats.org/officeDocument/2006/relationships/font" Target="fonts/font12.fntdata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font" Target="fonts/font2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font" Target="fonts/font13.fntdata"/><Relationship Id="rId14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font" Target="fonts/font3.fntdata"/><Relationship Id="rId135" Type="http://schemas.openxmlformats.org/officeDocument/2006/relationships/font" Target="fonts/font8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font" Target="fonts/font14.fntdata"/><Relationship Id="rId14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font" Target="fonts/font4.fntdata"/><Relationship Id="rId136" Type="http://schemas.openxmlformats.org/officeDocument/2006/relationships/font" Target="fonts/font9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customschemas.google.com/relationships/presentationmetadata" Target="meta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font" Target="fonts/font5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font" Target="fonts/font6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jpg>
</file>

<file path=ppt/media/image20.png>
</file>

<file path=ppt/media/image21.jpeg>
</file>

<file path=ppt/media/image22.jpeg>
</file>

<file path=ppt/media/image23.jpeg>
</file>

<file path=ppt/media/image24.jpg>
</file>

<file path=ppt/media/image25.jpeg>
</file>

<file path=ppt/media/image26.png>
</file>

<file path=ppt/media/image27.jpeg>
</file>

<file path=ppt/media/image27.png>
</file>

<file path=ppt/media/image28.jpeg>
</file>

<file path=ppt/media/image29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Kneeboard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26414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095887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9254069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2535520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9400145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610407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603022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4495566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4391033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3776738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7666556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6515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8697743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9633618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1630487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1195189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8126148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1429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1" name="Google Shape;361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22024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Dometic</a:t>
            </a:r>
            <a:endParaRPr dirty="0"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6613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59193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82032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66236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50065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Domestic PA</a:t>
            </a:r>
            <a:endParaRPr dirty="0"/>
          </a:p>
        </p:txBody>
      </p:sp>
      <p:sp>
        <p:nvSpPr>
          <p:cNvPr id="368" name="Google Shape;3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31737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09227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24084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25595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110465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52628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503858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15325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386487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48794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141705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0514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520380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383948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896396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946905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22106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521971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619323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554055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199117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591936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7301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873798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891070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52725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840488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528146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344968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114391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85001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224088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397897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5312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26707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474063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337149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406046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422846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5434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49989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585699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578983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772440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9791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982691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255911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6154442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757136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987072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3908419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328296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50548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5700620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984357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7536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6789232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1320473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5803180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5235444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7955625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915895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396476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4335809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5349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508838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84475" y="1143000"/>
            <a:ext cx="1289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5431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8"/>
          <p:cNvSpPr txBox="1">
            <a:spLocks noGrp="1"/>
          </p:cNvSpPr>
          <p:nvPr>
            <p:ph type="ctrTitle"/>
          </p:nvPr>
        </p:nvSpPr>
        <p:spPr>
          <a:xfrm>
            <a:off x="174665" y="911920"/>
            <a:ext cx="1979534" cy="193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28"/>
              <a:buFont typeface="Calibri"/>
              <a:buNone/>
              <a:defRPr sz="152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8"/>
          <p:cNvSpPr txBox="1">
            <a:spLocks noGrp="1"/>
          </p:cNvSpPr>
          <p:nvPr>
            <p:ph type="subTitle" idx="1"/>
          </p:nvPr>
        </p:nvSpPr>
        <p:spPr>
          <a:xfrm>
            <a:off x="291108" y="2926656"/>
            <a:ext cx="1746647" cy="13453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611"/>
              <a:buNone/>
              <a:defRPr sz="611"/>
            </a:lvl1pPr>
            <a:lvl2pPr lvl="1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None/>
              <a:defRPr sz="509"/>
            </a:lvl2pPr>
            <a:lvl3pPr lvl="2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None/>
              <a:defRPr sz="458"/>
            </a:lvl3pPr>
            <a:lvl4pPr lvl="3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4pPr>
            <a:lvl5pPr lvl="4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5pPr>
            <a:lvl6pPr lvl="5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6pPr>
            <a:lvl7pPr lvl="6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7pPr>
            <a:lvl8pPr lvl="7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8pPr>
            <a:lvl9pPr lvl="8" algn="ctr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9pPr>
          </a:lstStyle>
          <a:p>
            <a:endParaRPr/>
          </a:p>
        </p:txBody>
      </p:sp>
      <p:sp>
        <p:nvSpPr>
          <p:cNvPr id="18" name="Google Shape;18;p38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8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8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7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7"/>
          <p:cNvSpPr txBox="1">
            <a:spLocks noGrp="1"/>
          </p:cNvSpPr>
          <p:nvPr>
            <p:ph type="body" idx="1"/>
          </p:nvPr>
        </p:nvSpPr>
        <p:spPr>
          <a:xfrm rot="5400000">
            <a:off x="-603299" y="2246729"/>
            <a:ext cx="3535462" cy="2008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7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7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7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8"/>
          <p:cNvSpPr txBox="1">
            <a:spLocks noGrp="1"/>
          </p:cNvSpPr>
          <p:nvPr>
            <p:ph type="title"/>
          </p:nvPr>
        </p:nvSpPr>
        <p:spPr>
          <a:xfrm rot="5400000">
            <a:off x="-443385" y="2406643"/>
            <a:ext cx="4722118" cy="502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8"/>
          <p:cNvSpPr txBox="1">
            <a:spLocks noGrp="1"/>
          </p:cNvSpPr>
          <p:nvPr>
            <p:ph type="body" idx="1"/>
          </p:nvPr>
        </p:nvSpPr>
        <p:spPr>
          <a:xfrm rot="5400000">
            <a:off x="-1462263" y="1919037"/>
            <a:ext cx="4722118" cy="1477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8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8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8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9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9"/>
          <p:cNvSpPr txBox="1">
            <a:spLocks noGrp="1"/>
          </p:cNvSpPr>
          <p:nvPr>
            <p:ph type="body" idx="1"/>
          </p:nvPr>
        </p:nvSpPr>
        <p:spPr>
          <a:xfrm>
            <a:off x="160110" y="1483320"/>
            <a:ext cx="2008644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9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9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9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0"/>
          <p:cNvSpPr txBox="1">
            <a:spLocks noGrp="1"/>
          </p:cNvSpPr>
          <p:nvPr>
            <p:ph type="title"/>
          </p:nvPr>
        </p:nvSpPr>
        <p:spPr>
          <a:xfrm>
            <a:off x="158897" y="1389163"/>
            <a:ext cx="2008644" cy="2317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28"/>
              <a:buFont typeface="Calibri"/>
              <a:buNone/>
              <a:defRPr sz="152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0"/>
          <p:cNvSpPr txBox="1">
            <a:spLocks noGrp="1"/>
          </p:cNvSpPr>
          <p:nvPr>
            <p:ph type="body" idx="1"/>
          </p:nvPr>
        </p:nvSpPr>
        <p:spPr>
          <a:xfrm>
            <a:off x="158897" y="3728940"/>
            <a:ext cx="2008644" cy="121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611"/>
              <a:buNone/>
              <a:defRPr sz="61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509"/>
              <a:buNone/>
              <a:defRPr sz="509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58"/>
              <a:buNone/>
              <a:defRPr sz="458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rgbClr val="888888"/>
              </a:buClr>
              <a:buSzPts val="408"/>
              <a:buNone/>
              <a:defRPr sz="408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0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0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0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1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1"/>
          <p:cNvSpPr txBox="1">
            <a:spLocks noGrp="1"/>
          </p:cNvSpPr>
          <p:nvPr>
            <p:ph type="body" idx="1"/>
          </p:nvPr>
        </p:nvSpPr>
        <p:spPr>
          <a:xfrm>
            <a:off x="160109" y="1483320"/>
            <a:ext cx="989767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1"/>
          <p:cNvSpPr txBox="1">
            <a:spLocks noGrp="1"/>
          </p:cNvSpPr>
          <p:nvPr>
            <p:ph type="body" idx="2"/>
          </p:nvPr>
        </p:nvSpPr>
        <p:spPr>
          <a:xfrm>
            <a:off x="1178987" y="1483320"/>
            <a:ext cx="989767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1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1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1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2"/>
          <p:cNvSpPr txBox="1">
            <a:spLocks noGrp="1"/>
          </p:cNvSpPr>
          <p:nvPr>
            <p:ph type="title"/>
          </p:nvPr>
        </p:nvSpPr>
        <p:spPr>
          <a:xfrm>
            <a:off x="160413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2"/>
          <p:cNvSpPr txBox="1">
            <a:spLocks noGrp="1"/>
          </p:cNvSpPr>
          <p:nvPr>
            <p:ph type="body" idx="1"/>
          </p:nvPr>
        </p:nvSpPr>
        <p:spPr>
          <a:xfrm>
            <a:off x="160413" y="1365945"/>
            <a:ext cx="985218" cy="669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611"/>
              <a:buNone/>
              <a:defRPr sz="611" b="1"/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None/>
              <a:defRPr sz="509" b="1"/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None/>
              <a:defRPr sz="458" b="1"/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9pPr>
          </a:lstStyle>
          <a:p>
            <a:endParaRPr/>
          </a:p>
        </p:txBody>
      </p:sp>
      <p:sp>
        <p:nvSpPr>
          <p:cNvPr id="43" name="Google Shape;43;p42"/>
          <p:cNvSpPr txBox="1">
            <a:spLocks noGrp="1"/>
          </p:cNvSpPr>
          <p:nvPr>
            <p:ph type="body" idx="2"/>
          </p:nvPr>
        </p:nvSpPr>
        <p:spPr>
          <a:xfrm>
            <a:off x="160413" y="2035373"/>
            <a:ext cx="985218" cy="2993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42"/>
          <p:cNvSpPr txBox="1">
            <a:spLocks noGrp="1"/>
          </p:cNvSpPr>
          <p:nvPr>
            <p:ph type="body" idx="3"/>
          </p:nvPr>
        </p:nvSpPr>
        <p:spPr>
          <a:xfrm>
            <a:off x="1178987" y="1365945"/>
            <a:ext cx="990070" cy="669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611"/>
              <a:buNone/>
              <a:defRPr sz="611" b="1"/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None/>
              <a:defRPr sz="509" b="1"/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None/>
              <a:defRPr sz="458" b="1"/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 b="1"/>
            </a:lvl9pPr>
          </a:lstStyle>
          <a:p>
            <a:endParaRPr/>
          </a:p>
        </p:txBody>
      </p:sp>
      <p:sp>
        <p:nvSpPr>
          <p:cNvPr id="45" name="Google Shape;45;p42"/>
          <p:cNvSpPr txBox="1">
            <a:spLocks noGrp="1"/>
          </p:cNvSpPr>
          <p:nvPr>
            <p:ph type="body" idx="4"/>
          </p:nvPr>
        </p:nvSpPr>
        <p:spPr>
          <a:xfrm>
            <a:off x="1178987" y="2035373"/>
            <a:ext cx="990070" cy="2993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42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2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2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3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3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3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3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4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4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4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5"/>
          <p:cNvSpPr txBox="1">
            <a:spLocks noGrp="1"/>
          </p:cNvSpPr>
          <p:nvPr>
            <p:ph type="title"/>
          </p:nvPr>
        </p:nvSpPr>
        <p:spPr>
          <a:xfrm>
            <a:off x="160413" y="371475"/>
            <a:ext cx="751119" cy="1300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15"/>
              <a:buFont typeface="Calibri"/>
              <a:buNone/>
              <a:defRPr sz="814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5"/>
          <p:cNvSpPr txBox="1">
            <a:spLocks noGrp="1"/>
          </p:cNvSpPr>
          <p:nvPr>
            <p:ph type="body" idx="1"/>
          </p:nvPr>
        </p:nvSpPr>
        <p:spPr>
          <a:xfrm>
            <a:off x="990070" y="802284"/>
            <a:ext cx="1178987" cy="3959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80352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815"/>
              <a:buChar char="•"/>
              <a:defRPr sz="814"/>
            </a:lvl1pPr>
            <a:lvl2pPr marL="914400" lvl="1" indent="-273875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713"/>
              <a:buChar char="•"/>
              <a:defRPr sz="713"/>
            </a:lvl2pPr>
            <a:lvl3pPr marL="1371600" lvl="2" indent="-267398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611"/>
              <a:buChar char="•"/>
              <a:defRPr sz="611"/>
            </a:lvl3pPr>
            <a:lvl4pPr marL="1828800" lvl="3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4pPr>
            <a:lvl5pPr marL="2286000" lvl="4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5pPr>
            <a:lvl6pPr marL="2743200" lvl="5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6pPr>
            <a:lvl7pPr marL="3200400" lvl="6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7pPr>
            <a:lvl8pPr marL="3657600" lvl="7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8pPr>
            <a:lvl9pPr marL="4114800" lvl="8" indent="-260921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Char char="•"/>
              <a:defRPr sz="509"/>
            </a:lvl9pPr>
          </a:lstStyle>
          <a:p>
            <a:endParaRPr/>
          </a:p>
        </p:txBody>
      </p:sp>
      <p:sp>
        <p:nvSpPr>
          <p:cNvPr id="61" name="Google Shape;61;p45"/>
          <p:cNvSpPr txBox="1">
            <a:spLocks noGrp="1"/>
          </p:cNvSpPr>
          <p:nvPr>
            <p:ph type="body" idx="2"/>
          </p:nvPr>
        </p:nvSpPr>
        <p:spPr>
          <a:xfrm>
            <a:off x="160413" y="1671638"/>
            <a:ext cx="751119" cy="309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357"/>
              <a:buNone/>
              <a:defRPr sz="357"/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306"/>
              <a:buNone/>
              <a:defRPr sz="306"/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9pPr>
          </a:lstStyle>
          <a:p>
            <a:endParaRPr/>
          </a:p>
        </p:txBody>
      </p:sp>
      <p:sp>
        <p:nvSpPr>
          <p:cNvPr id="62" name="Google Shape;62;p45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5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5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6"/>
          <p:cNvSpPr txBox="1">
            <a:spLocks noGrp="1"/>
          </p:cNvSpPr>
          <p:nvPr>
            <p:ph type="title"/>
          </p:nvPr>
        </p:nvSpPr>
        <p:spPr>
          <a:xfrm>
            <a:off x="160413" y="371475"/>
            <a:ext cx="751119" cy="1300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15"/>
              <a:buFont typeface="Calibri"/>
              <a:buNone/>
              <a:defRPr sz="814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6"/>
          <p:cNvSpPr>
            <a:spLocks noGrp="1"/>
          </p:cNvSpPr>
          <p:nvPr>
            <p:ph type="pic" idx="2"/>
          </p:nvPr>
        </p:nvSpPr>
        <p:spPr>
          <a:xfrm>
            <a:off x="990070" y="802284"/>
            <a:ext cx="1178987" cy="395982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6"/>
          <p:cNvSpPr txBox="1">
            <a:spLocks noGrp="1"/>
          </p:cNvSpPr>
          <p:nvPr>
            <p:ph type="body" idx="1"/>
          </p:nvPr>
        </p:nvSpPr>
        <p:spPr>
          <a:xfrm>
            <a:off x="160413" y="1671638"/>
            <a:ext cx="751119" cy="3096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408"/>
              <a:buNone/>
              <a:defRPr sz="408"/>
            </a:lvl1pPr>
            <a:lvl2pPr marL="914400" lvl="1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357"/>
              <a:buNone/>
              <a:defRPr sz="357"/>
            </a:lvl2pPr>
            <a:lvl3pPr marL="1371600" lvl="2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306"/>
              <a:buNone/>
              <a:defRPr sz="306"/>
            </a:lvl3pPr>
            <a:lvl4pPr marL="1828800" lvl="3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4pPr>
            <a:lvl5pPr marL="2286000" lvl="4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5pPr>
            <a:lvl6pPr marL="2743200" lvl="5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6pPr>
            <a:lvl7pPr marL="3200400" lvl="6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7pPr>
            <a:lvl8pPr marL="3657600" lvl="7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8pPr>
            <a:lvl9pPr marL="4114800" lvl="8" indent="-228600" algn="l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255"/>
              <a:buNone/>
              <a:defRPr sz="255"/>
            </a:lvl9pPr>
          </a:lstStyle>
          <a:p>
            <a:endParaRPr/>
          </a:p>
        </p:txBody>
      </p:sp>
      <p:sp>
        <p:nvSpPr>
          <p:cNvPr id="69" name="Google Shape;69;p46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6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6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>
            <a:spLocks noGrp="1"/>
          </p:cNvSpPr>
          <p:nvPr>
            <p:ph type="title"/>
          </p:nvPr>
        </p:nvSpPr>
        <p:spPr>
          <a:xfrm>
            <a:off x="160110" y="296665"/>
            <a:ext cx="2008644" cy="1077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1"/>
              <a:buFont typeface="Calibri"/>
              <a:buNone/>
              <a:defRPr sz="112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7"/>
          <p:cNvSpPr txBox="1">
            <a:spLocks noGrp="1"/>
          </p:cNvSpPr>
          <p:nvPr>
            <p:ph type="body" idx="1"/>
          </p:nvPr>
        </p:nvSpPr>
        <p:spPr>
          <a:xfrm>
            <a:off x="160110" y="1483320"/>
            <a:ext cx="2008644" cy="353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73875" algn="l" rtl="0">
              <a:lnSpc>
                <a:spcPct val="90000"/>
              </a:lnSpc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ts val="713"/>
              <a:buFont typeface="Arial"/>
              <a:buChar char="•"/>
              <a:defRPr sz="7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67398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611"/>
              <a:buFont typeface="Arial"/>
              <a:buChar char="•"/>
              <a:defRPr sz="61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60921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509"/>
              <a:buFont typeface="Arial"/>
              <a:buChar char="•"/>
              <a:defRPr sz="50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57683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57682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57682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57682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57683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57683" algn="l" rtl="0">
              <a:lnSpc>
                <a:spcPct val="90000"/>
              </a:lnSpc>
              <a:spcBef>
                <a:spcPts val="127"/>
              </a:spcBef>
              <a:spcAft>
                <a:spcPts val="0"/>
              </a:spcAft>
              <a:buClr>
                <a:schemeClr val="dk1"/>
              </a:buClr>
              <a:buSzPts val="458"/>
              <a:buFont typeface="Arial"/>
              <a:buChar char="•"/>
              <a:defRPr sz="4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7"/>
          <p:cNvSpPr txBox="1">
            <a:spLocks noGrp="1"/>
          </p:cNvSpPr>
          <p:nvPr>
            <p:ph type="dt" idx="10"/>
          </p:nvPr>
        </p:nvSpPr>
        <p:spPr>
          <a:xfrm>
            <a:off x="160109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7"/>
          <p:cNvSpPr txBox="1">
            <a:spLocks noGrp="1"/>
          </p:cNvSpPr>
          <p:nvPr>
            <p:ph type="ftr" idx="11"/>
          </p:nvPr>
        </p:nvSpPr>
        <p:spPr>
          <a:xfrm>
            <a:off x="771436" y="5164536"/>
            <a:ext cx="785991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7"/>
          <p:cNvSpPr txBox="1">
            <a:spLocks noGrp="1"/>
          </p:cNvSpPr>
          <p:nvPr>
            <p:ph type="sldNum" idx="12"/>
          </p:nvPr>
        </p:nvSpPr>
        <p:spPr>
          <a:xfrm>
            <a:off x="1644760" y="5164536"/>
            <a:ext cx="523994" cy="296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306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09.xml"/><Relationship Id="rId13" Type="http://schemas.openxmlformats.org/officeDocument/2006/relationships/slide" Target="slide119.xml"/><Relationship Id="rId3" Type="http://schemas.openxmlformats.org/officeDocument/2006/relationships/slide" Target="slide2.xml"/><Relationship Id="rId7" Type="http://schemas.openxmlformats.org/officeDocument/2006/relationships/hyperlink" Target="https://flyingdeuk.github.io/posts/B737-kneeboard/" TargetMode="External"/><Relationship Id="rId12" Type="http://schemas.openxmlformats.org/officeDocument/2006/relationships/slide" Target="slide117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11" Type="http://schemas.openxmlformats.org/officeDocument/2006/relationships/slide" Target="slide114.xml"/><Relationship Id="rId5" Type="http://schemas.openxmlformats.org/officeDocument/2006/relationships/slide" Target="slide7.xml"/><Relationship Id="rId10" Type="http://schemas.openxmlformats.org/officeDocument/2006/relationships/slide" Target="slide112.xml"/><Relationship Id="rId4" Type="http://schemas.openxmlformats.org/officeDocument/2006/relationships/slide" Target="slide5.xml"/><Relationship Id="rId9" Type="http://schemas.openxmlformats.org/officeDocument/2006/relationships/slide" Target="slide110.xml"/><Relationship Id="rId14" Type="http://schemas.openxmlformats.org/officeDocument/2006/relationships/slide" Target="slide12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RPLL-MNL/" TargetMode="Externa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PLL-MNL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RKSI-ICN/" TargetMode="Externa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RCTP-TPE/" TargetMode="Externa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CTP-TPE/" TargetMode="External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RKSI-ICN/" TargetMode="Externa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PGUM-GUM/" TargetMode="Externa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PGUM-GUM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5" Type="http://schemas.openxmlformats.org/officeDocument/2006/relationships/image" Target="../media/image25.jpeg"/><Relationship Id="rId4" Type="http://schemas.openxmlformats.org/officeDocument/2006/relationships/hyperlink" Target="https://flyingdeuk.github.io/posts/RKSI-ICN/" TargetMode="External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hyperlink" Target="https://flyingdeuk.github.io/posts/RKPK-PUS/" TargetMode="External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RCTP-TPE/" TargetMode="Externa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CTP-TPE/" TargetMode="External"/><Relationship Id="rId7" Type="http://schemas.openxmlformats.org/officeDocument/2006/relationships/slide" Target="slide123.xml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RKPK-PUS/" TargetMode="Externa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5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slide" Target="slide117.xml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hyperlink" Target="https://flyingdeuk.github.io/posts/RKSS-GMP/" TargetMode="External"/><Relationship Id="rId7" Type="http://schemas.openxmlformats.org/officeDocument/2006/relationships/slide" Target="slide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hyperlink" Target="https://flyingdeuk.github.io/posts/RKPC-CJU/" TargetMode="Externa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17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8.jpe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8.jpeg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hyperlink" Target="https://flyingdeuk.github.io/posts/RKPC-CJU/" TargetMode="External"/><Relationship Id="rId7" Type="http://schemas.openxmlformats.org/officeDocument/2006/relationships/slide" Target="slide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hyperlink" Target="https://flyingdeuk.github.io/posts/RKSS-GMP/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image" Target="../media/image2.jp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lyingdeuk.github.io/posts/RKPK-PUS/" TargetMode="External"/><Relationship Id="rId5" Type="http://schemas.openxmlformats.org/officeDocument/2006/relationships/hyperlink" Target="https://flyingdeuk.github.io/posts/RKSS-GMP/" TargetMode="External"/><Relationship Id="rId4" Type="http://schemas.openxmlformats.org/officeDocument/2006/relationships/slide" Target="slide123.xml"/><Relationship Id="rId9" Type="http://schemas.openxmlformats.org/officeDocument/2006/relationships/slide" Target="slide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hyperlink" Target="https://flyingdeuk.github.io/posts/RKPK-PUS/" TargetMode="External"/><Relationship Id="rId7" Type="http://schemas.openxmlformats.org/officeDocument/2006/relationships/slide" Target="slide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jpg"/><Relationship Id="rId4" Type="http://schemas.openxmlformats.org/officeDocument/2006/relationships/hyperlink" Target="https://flyingdeuk.github.io/posts/RKSS-GMP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RKJJ-KWJ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JJ-KWJ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7.jpg"/><Relationship Id="rId4" Type="http://schemas.openxmlformats.org/officeDocument/2006/relationships/hyperlink" Target="https://flyingdeuk.github.io/posts/RKPC-CJU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RKTU-CJJ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TU-CJJ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8.jpg"/><Relationship Id="rId4" Type="http://schemas.openxmlformats.org/officeDocument/2006/relationships/hyperlink" Target="https://flyingdeuk.github.io/posts/RKPC-CJU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13" Type="http://schemas.openxmlformats.org/officeDocument/2006/relationships/slide" Target="slide22.xml"/><Relationship Id="rId18" Type="http://schemas.openxmlformats.org/officeDocument/2006/relationships/slide" Target="slide27.xml"/><Relationship Id="rId3" Type="http://schemas.openxmlformats.org/officeDocument/2006/relationships/slide" Target="slide12.xml"/><Relationship Id="rId7" Type="http://schemas.openxmlformats.org/officeDocument/2006/relationships/slide" Target="slide16.xml"/><Relationship Id="rId12" Type="http://schemas.openxmlformats.org/officeDocument/2006/relationships/slide" Target="slide21.xml"/><Relationship Id="rId17" Type="http://schemas.openxmlformats.org/officeDocument/2006/relationships/slide" Target="slide26.xml"/><Relationship Id="rId2" Type="http://schemas.openxmlformats.org/officeDocument/2006/relationships/notesSlide" Target="../notesSlides/notesSlide2.xml"/><Relationship Id="rId16" Type="http://schemas.openxmlformats.org/officeDocument/2006/relationships/slide" Target="slide25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5.xml"/><Relationship Id="rId11" Type="http://schemas.openxmlformats.org/officeDocument/2006/relationships/slide" Target="slide20.xml"/><Relationship Id="rId5" Type="http://schemas.openxmlformats.org/officeDocument/2006/relationships/slide" Target="slide14.xml"/><Relationship Id="rId15" Type="http://schemas.openxmlformats.org/officeDocument/2006/relationships/slide" Target="slide24.xml"/><Relationship Id="rId10" Type="http://schemas.openxmlformats.org/officeDocument/2006/relationships/slide" Target="slide19.xml"/><Relationship Id="rId4" Type="http://schemas.openxmlformats.org/officeDocument/2006/relationships/slide" Target="slide13.xml"/><Relationship Id="rId9" Type="http://schemas.openxmlformats.org/officeDocument/2006/relationships/slide" Target="slide18.xml"/><Relationship Id="rId14" Type="http://schemas.openxmlformats.org/officeDocument/2006/relationships/slide" Target="slide2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RKTN-TAE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TN-TAE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9.jpg"/><Relationship Id="rId4" Type="http://schemas.openxmlformats.org/officeDocument/2006/relationships/hyperlink" Target="https://flyingdeuk.github.io/posts/RKPC-CJU/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hyperlink" Target="https://flyingdeuk.github.io/posts/RKPC-CJU/" TargetMode="External"/><Relationship Id="rId7" Type="http://schemas.openxmlformats.org/officeDocument/2006/relationships/slide" Target="slide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23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RKPK-PUS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K-PUS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10.jpg"/><Relationship Id="rId4" Type="http://schemas.openxmlformats.org/officeDocument/2006/relationships/hyperlink" Target="https://flyingdeuk.github.io/posts/RKPC-CJU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23.xml"/><Relationship Id="rId7" Type="http://schemas.openxmlformats.org/officeDocument/2006/relationships/slide" Target="slide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hyperlink" Target="https://flyingdeuk.github.io/posts/RKPK-PUS/" TargetMode="External"/><Relationship Id="rId4" Type="http://schemas.openxmlformats.org/officeDocument/2006/relationships/hyperlink" Target="https://flyingdeuk.github.io/posts/RKSI-ICN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K-PUS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2.xml"/><Relationship Id="rId4" Type="http://schemas.openxmlformats.org/officeDocument/2006/relationships/hyperlink" Target="https://flyingdeuk.github.io/posts/RKSI-ICN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2.xml"/><Relationship Id="rId4" Type="http://schemas.openxmlformats.org/officeDocument/2006/relationships/hyperlink" Target="https://flyingdeuk.github.io/posts/RKTN-TAE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TN-TAE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slide" Target="slide2.xml"/><Relationship Id="rId4" Type="http://schemas.openxmlformats.org/officeDocument/2006/relationships/hyperlink" Target="https://flyingdeuk.github.io/posts/RKSI-ICN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K-PUS/" TargetMode="External"/><Relationship Id="rId7" Type="http://schemas.openxmlformats.org/officeDocument/2006/relationships/slide" Target="slide6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5" Type="http://schemas.openxmlformats.org/officeDocument/2006/relationships/image" Target="../media/image10.jpg"/><Relationship Id="rId4" Type="http://schemas.openxmlformats.org/officeDocument/2006/relationships/hyperlink" Target="https://flyingdeuk.github.io/posts/RJAA-NRT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AA-NRT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5" Type="http://schemas.openxmlformats.org/officeDocument/2006/relationships/slide" Target="slide123.xml"/><Relationship Id="rId4" Type="http://schemas.openxmlformats.org/officeDocument/2006/relationships/hyperlink" Target="https://flyingdeuk.github.io/posts/RKPK-PU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123.xml"/><Relationship Id="rId7" Type="http://schemas.openxmlformats.org/officeDocument/2006/relationships/slide" Target="slide3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hyperlink" Target="https://flyingdeuk.github.io/posts/RKPK-PUS/" TargetMode="External"/><Relationship Id="rId4" Type="http://schemas.openxmlformats.org/officeDocument/2006/relationships/hyperlink" Target="https://flyingdeuk.github.io/posts/RKSI-ICN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K-PUS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2.xml"/><Relationship Id="rId4" Type="http://schemas.openxmlformats.org/officeDocument/2006/relationships/hyperlink" Target="https://flyingdeuk.github.io/posts/RKSI-ICN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JBB-KIX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BB-KIX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KSI-ICN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JAA-NRT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AA-NRT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KSI-ICN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JCC-CTS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CC-CTS/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KSI-ICN/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JTT-HND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TT-HND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5" Type="http://schemas.openxmlformats.org/officeDocument/2006/relationships/image" Target="../media/image11.png"/><Relationship Id="rId4" Type="http://schemas.openxmlformats.org/officeDocument/2006/relationships/hyperlink" Target="https://flyingdeuk.github.io/posts/RKSI-ICN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JGG-NGO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GG-NGO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KSI-ICN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JFF-FUK/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FF-FUK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5" Type="http://schemas.openxmlformats.org/officeDocument/2006/relationships/image" Target="../media/image12.jpeg"/><Relationship Id="rId4" Type="http://schemas.openxmlformats.org/officeDocument/2006/relationships/hyperlink" Target="https://flyingdeuk.github.io/posts/RKSI-ICN/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JSA-AOJ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SA-AOJ/" TargetMode="External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5.xml"/><Relationship Id="rId4" Type="http://schemas.openxmlformats.org/officeDocument/2006/relationships/hyperlink" Target="https://flyingdeuk.github.io/posts/RKSI-ICN/" TargetMode="Externa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2.jpg"/><Relationship Id="rId7" Type="http://schemas.openxmlformats.org/officeDocument/2006/relationships/slide" Target="slide7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flyingdeuk.github.io/posts/ZSSS-SHA/" TargetMode="External"/><Relationship Id="rId4" Type="http://schemas.openxmlformats.org/officeDocument/2006/relationships/hyperlink" Target="https://flyingdeuk.github.io/posts/RKSS-GMP/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SS-SHA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4.png"/><Relationship Id="rId4" Type="http://schemas.openxmlformats.org/officeDocument/2006/relationships/hyperlink" Target="https://flyingdeuk.github.io/posts/RKSS-GMP/" TargetMode="Externa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2.jpg"/><Relationship Id="rId7" Type="http://schemas.openxmlformats.org/officeDocument/2006/relationships/slide" Target="slide7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flyingdeuk.github.io/posts/ZBAA-PEK/" TargetMode="External"/><Relationship Id="rId4" Type="http://schemas.openxmlformats.org/officeDocument/2006/relationships/hyperlink" Target="https://flyingdeuk.github.io/posts/RKSS-GMP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slide" Target="slide38.xml"/><Relationship Id="rId18" Type="http://schemas.openxmlformats.org/officeDocument/2006/relationships/slide" Target="slide43.xml"/><Relationship Id="rId3" Type="http://schemas.openxmlformats.org/officeDocument/2006/relationships/slide" Target="slide52.xml"/><Relationship Id="rId7" Type="http://schemas.openxmlformats.org/officeDocument/2006/relationships/slide" Target="slide32.xml"/><Relationship Id="rId12" Type="http://schemas.openxmlformats.org/officeDocument/2006/relationships/slide" Target="slide37.xml"/><Relationship Id="rId17" Type="http://schemas.openxmlformats.org/officeDocument/2006/relationships/slide" Target="slide42.xml"/><Relationship Id="rId2" Type="http://schemas.openxmlformats.org/officeDocument/2006/relationships/notesSlide" Target="../notesSlides/notesSlide5.xml"/><Relationship Id="rId16" Type="http://schemas.openxmlformats.org/officeDocument/2006/relationships/slide" Target="slide41.xml"/><Relationship Id="rId20" Type="http://schemas.openxmlformats.org/officeDocument/2006/relationships/slide" Target="slide45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9.xml"/><Relationship Id="rId11" Type="http://schemas.openxmlformats.org/officeDocument/2006/relationships/slide" Target="slide36.xml"/><Relationship Id="rId5" Type="http://schemas.openxmlformats.org/officeDocument/2006/relationships/slide" Target="slide28.xml"/><Relationship Id="rId15" Type="http://schemas.openxmlformats.org/officeDocument/2006/relationships/slide" Target="slide40.xml"/><Relationship Id="rId10" Type="http://schemas.openxmlformats.org/officeDocument/2006/relationships/slide" Target="slide35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34.xml"/><Relationship Id="rId14" Type="http://schemas.openxmlformats.org/officeDocument/2006/relationships/slide" Target="slide39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hyperlink" Target="https://flyingdeuk.github.io/posts/ZBAA-PEK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RKSS-GMP/" TargetMode="Externa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hyperlink" Target="https://flyingdeuk.github.io/posts/RKSS-GMP/" TargetMode="External"/><Relationship Id="rId7" Type="http://schemas.openxmlformats.org/officeDocument/2006/relationships/slide" Target="slide5.xm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hyperlink" Target="https://flyingdeuk.github.io/posts/RJBB-KIX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JBB-KIX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5" Type="http://schemas.openxmlformats.org/officeDocument/2006/relationships/image" Target="../media/image4.png"/><Relationship Id="rId4" Type="http://schemas.openxmlformats.org/officeDocument/2006/relationships/hyperlink" Target="https://flyingdeuk.github.io/posts/RKSS-GMP/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C-CJU/" TargetMode="External"/><Relationship Id="rId7" Type="http://schemas.openxmlformats.org/officeDocument/2006/relationships/slide" Target="slide8.xm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6.jpg"/><Relationship Id="rId4" Type="http://schemas.openxmlformats.org/officeDocument/2006/relationships/hyperlink" Target="https://flyingdeuk.github.io/posts/ZBAA-PEK/" TargetMode="Externa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BAA-PEK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15.jpeg"/><Relationship Id="rId4" Type="http://schemas.openxmlformats.org/officeDocument/2006/relationships/hyperlink" Target="https://flyingdeuk.github.io/posts/RKSI-ICN/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PK-PUS/" TargetMode="External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SPD-PVG/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PD-PVG/" TargetMode="External"/><Relationship Id="rId7" Type="http://schemas.openxmlformats.org/officeDocument/2006/relationships/slide" Target="slide123.xm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RKPK-PU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SNJ-NKG/" TargetMode="Externa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NJ-NKG/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RKSI-ICN/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SQD-TAO/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QD-TAO/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RKSI-ICN/" TargetMode="Externa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BAA-PEK/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BAA-PEK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15.jpeg"/><Relationship Id="rId4" Type="http://schemas.openxmlformats.org/officeDocument/2006/relationships/hyperlink" Target="https://flyingdeuk.github.io/posts/RKSI-ICN/" TargetMode="Externa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YTX-SHE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56.xml"/><Relationship Id="rId13" Type="http://schemas.openxmlformats.org/officeDocument/2006/relationships/slide" Target="slide63.xml"/><Relationship Id="rId18" Type="http://schemas.openxmlformats.org/officeDocument/2006/relationships/slide" Target="slide71.xml"/><Relationship Id="rId26" Type="http://schemas.openxmlformats.org/officeDocument/2006/relationships/slide" Target="slide85.xml"/><Relationship Id="rId3" Type="http://schemas.openxmlformats.org/officeDocument/2006/relationships/slide" Target="slide46.xml"/><Relationship Id="rId21" Type="http://schemas.openxmlformats.org/officeDocument/2006/relationships/slide" Target="slide75.xml"/><Relationship Id="rId7" Type="http://schemas.openxmlformats.org/officeDocument/2006/relationships/slide" Target="slide54.xml"/><Relationship Id="rId12" Type="http://schemas.openxmlformats.org/officeDocument/2006/relationships/slide" Target="slide62.xml"/><Relationship Id="rId17" Type="http://schemas.openxmlformats.org/officeDocument/2006/relationships/slide" Target="slide69.xml"/><Relationship Id="rId25" Type="http://schemas.openxmlformats.org/officeDocument/2006/relationships/slide" Target="slide82.xml"/><Relationship Id="rId2" Type="http://schemas.openxmlformats.org/officeDocument/2006/relationships/notesSlide" Target="../notesSlides/notesSlide7.xml"/><Relationship Id="rId16" Type="http://schemas.openxmlformats.org/officeDocument/2006/relationships/slide" Target="slide68.xml"/><Relationship Id="rId20" Type="http://schemas.openxmlformats.org/officeDocument/2006/relationships/slide" Target="slide74.xml"/><Relationship Id="rId29" Type="http://schemas.openxmlformats.org/officeDocument/2006/relationships/slide" Target="slide89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1.xml"/><Relationship Id="rId11" Type="http://schemas.openxmlformats.org/officeDocument/2006/relationships/slide" Target="slide60.xml"/><Relationship Id="rId24" Type="http://schemas.openxmlformats.org/officeDocument/2006/relationships/slide" Target="slide81.xml"/><Relationship Id="rId32" Type="http://schemas.openxmlformats.org/officeDocument/2006/relationships/slide" Target="slide93.xml"/><Relationship Id="rId5" Type="http://schemas.openxmlformats.org/officeDocument/2006/relationships/slide" Target="slide49.xml"/><Relationship Id="rId15" Type="http://schemas.openxmlformats.org/officeDocument/2006/relationships/slide" Target="slide66.xml"/><Relationship Id="rId23" Type="http://schemas.openxmlformats.org/officeDocument/2006/relationships/slide" Target="slide79.xml"/><Relationship Id="rId28" Type="http://schemas.openxmlformats.org/officeDocument/2006/relationships/slide" Target="slide88.xml"/><Relationship Id="rId10" Type="http://schemas.openxmlformats.org/officeDocument/2006/relationships/slide" Target="slide59.xml"/><Relationship Id="rId19" Type="http://schemas.openxmlformats.org/officeDocument/2006/relationships/slide" Target="slide72.xml"/><Relationship Id="rId31" Type="http://schemas.openxmlformats.org/officeDocument/2006/relationships/slide" Target="slide92.xml"/><Relationship Id="rId4" Type="http://schemas.openxmlformats.org/officeDocument/2006/relationships/slide" Target="slide48.xml"/><Relationship Id="rId9" Type="http://schemas.openxmlformats.org/officeDocument/2006/relationships/slide" Target="slide57.xml"/><Relationship Id="rId14" Type="http://schemas.openxmlformats.org/officeDocument/2006/relationships/slide" Target="slide65.xml"/><Relationship Id="rId22" Type="http://schemas.openxmlformats.org/officeDocument/2006/relationships/slide" Target="slide78.xml"/><Relationship Id="rId27" Type="http://schemas.openxmlformats.org/officeDocument/2006/relationships/slide" Target="slide86.xml"/><Relationship Id="rId30" Type="http://schemas.openxmlformats.org/officeDocument/2006/relationships/slide" Target="slide9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YTX-SHE/" TargetMode="External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RKSI-ICN/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SPD-PVG/" TargetMode="Externa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PD-PVG/" TargetMode="External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RKSI-ICN/" TargetMode="Externa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YYJ-YNJ/" TargetMode="Externa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YYJ-YNJ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16.jpeg"/><Relationship Id="rId4" Type="http://schemas.openxmlformats.org/officeDocument/2006/relationships/hyperlink" Target="https://flyingdeuk.github.io/posts/RKSI-ICN/" TargetMode="Externa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SHC-HGH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slide" Target="slide3.xml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hyperlink" Target="https://flyingdeuk.github.io/posts/RKSI-ICN/" TargetMode="External"/><Relationship Id="rId4" Type="http://schemas.openxmlformats.org/officeDocument/2006/relationships/hyperlink" Target="https://flyingdeuk.github.io/posts/ZSHC-HGH/" TargetMode="Externa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SWH-WEH/" TargetMode="Externa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SWH-WEH/" TargetMode="External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RKSI-ICN/" TargetMode="Externa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LXY-XIY/" TargetMode="Externa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slide" Target="slide3.xml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hyperlink" Target="https://flyingdeuk.github.io/posts/RKSI-ICN/" TargetMode="External"/><Relationship Id="rId4" Type="http://schemas.openxmlformats.org/officeDocument/2006/relationships/hyperlink" Target="https://flyingdeuk.github.io/posts/ZLXY-XIY/" TargetMode="Externa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ZGHA-CSX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99.xml"/><Relationship Id="rId13" Type="http://schemas.openxmlformats.org/officeDocument/2006/relationships/slide" Target="slide107.xml"/><Relationship Id="rId3" Type="http://schemas.openxmlformats.org/officeDocument/2006/relationships/slide" Target="slide94.xml"/><Relationship Id="rId7" Type="http://schemas.openxmlformats.org/officeDocument/2006/relationships/slide" Target="slide98.xml"/><Relationship Id="rId12" Type="http://schemas.openxmlformats.org/officeDocument/2006/relationships/slide" Target="slide103.xml"/><Relationship Id="rId2" Type="http://schemas.openxmlformats.org/officeDocument/2006/relationships/notesSlide" Target="../notesSlides/notesSlide9.xml"/><Relationship Id="rId16" Type="http://schemas.openxmlformats.org/officeDocument/2006/relationships/slide" Target="slide106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7.xml"/><Relationship Id="rId11" Type="http://schemas.openxmlformats.org/officeDocument/2006/relationships/slide" Target="slide102.xml"/><Relationship Id="rId5" Type="http://schemas.openxmlformats.org/officeDocument/2006/relationships/slide" Target="slide96.xml"/><Relationship Id="rId15" Type="http://schemas.openxmlformats.org/officeDocument/2006/relationships/slide" Target="slide104.xml"/><Relationship Id="rId10" Type="http://schemas.openxmlformats.org/officeDocument/2006/relationships/slide" Target="slide101.xml"/><Relationship Id="rId4" Type="http://schemas.openxmlformats.org/officeDocument/2006/relationships/slide" Target="slide95.xml"/><Relationship Id="rId9" Type="http://schemas.openxmlformats.org/officeDocument/2006/relationships/slide" Target="slide100.xml"/><Relationship Id="rId14" Type="http://schemas.openxmlformats.org/officeDocument/2006/relationships/slide" Target="slide108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ZGHA-CSX/" TargetMode="Externa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RKSI-ICN/" TargetMode="Externa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hyperlink" Target="https://flyingdeuk.github.io/posts/VHHH-HKG/" TargetMode="Externa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slide" Target="slide3.xml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hyperlink" Target="https://flyingdeuk.github.io/posts/RKSI-ICN/" TargetMode="External"/><Relationship Id="rId4" Type="http://schemas.openxmlformats.org/officeDocument/2006/relationships/hyperlink" Target="https://flyingdeuk.github.io/posts/VHHH-HKG/" TargetMode="Externa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VVCR-CXR/" TargetMode="Externa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VVCR-CXR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5" Type="http://schemas.openxmlformats.org/officeDocument/2006/relationships/image" Target="../media/image21.jpeg"/><Relationship Id="rId4" Type="http://schemas.openxmlformats.org/officeDocument/2006/relationships/hyperlink" Target="https://flyingdeuk.github.io/posts/RKSI-ICN/" TargetMode="Externa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VVTS-SGN/" TargetMode="Externa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VVTS-SGN/" TargetMode="External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RKSI-ICN/" TargetMode="Externa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RKSI-ICN/" TargetMode="External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VDPP-PNH/" TargetMode="Externa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https://flyingdeuk.github.io/posts/VDPP-PNH/" TargetMode="External"/><Relationship Id="rId7" Type="http://schemas.openxmlformats.org/officeDocument/2006/relationships/slide" Target="slide3.xml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slide" Target="slide9.xml"/><Relationship Id="rId4" Type="http://schemas.openxmlformats.org/officeDocument/2006/relationships/hyperlink" Target="https://flyingdeuk.github.io/posts/RKSI-IC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" name="Google Shape;88;p1"/>
          <p:cNvGraphicFramePr/>
          <p:nvPr>
            <p:extLst>
              <p:ext uri="{D42A27DB-BD31-4B8C-83A1-F6EECF244321}">
                <p14:modId xmlns:p14="http://schemas.microsoft.com/office/powerpoint/2010/main" val="692784493"/>
              </p:ext>
            </p:extLst>
          </p:nvPr>
        </p:nvGraphicFramePr>
        <p:xfrm>
          <a:off x="98101" y="1122494"/>
          <a:ext cx="2132650" cy="1973732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13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934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 dirty="0">
                          <a:solidFill>
                            <a:schemeClr val="bg1"/>
                          </a:solidFill>
                          <a:latin typeface="Calibri"/>
                          <a:cs typeface="Calibri"/>
                          <a:sym typeface="Calibri"/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Domestic</a:t>
                      </a:r>
                      <a:endParaRPr sz="2400" b="1" u="none" strike="noStrike" cap="none" dirty="0">
                        <a:solidFill>
                          <a:schemeClr val="bg1"/>
                        </a:solidFill>
                        <a:latin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4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Japan</a:t>
                      </a:r>
                      <a:endParaRPr sz="2400" b="1" u="none" strike="noStrike" cap="none" dirty="0">
                        <a:solidFill>
                          <a:srgbClr val="0070C0"/>
                        </a:solidFill>
                        <a:latin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4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China</a:t>
                      </a:r>
                      <a:endParaRPr lang="en-US" altLang="ko-Kore-KR" sz="2400" b="1" u="none" strike="noStrike" cap="none" dirty="0">
                        <a:solidFill>
                          <a:srgbClr val="00B050"/>
                        </a:solidFill>
                        <a:latin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4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 dirty="0">
                          <a:solidFill>
                            <a:srgbClr val="AA47F5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S.E Asia(GUM)</a:t>
                      </a:r>
                      <a:endParaRPr lang="en-US" altLang="ko-Kore-KR" sz="2400" b="1" u="none" strike="noStrike" cap="none" dirty="0">
                        <a:solidFill>
                          <a:srgbClr val="AA47F5"/>
                        </a:solidFill>
                        <a:latin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9" name="Google Shape;89;p1">
            <a:hlinkClick r:id="rId7"/>
          </p:cNvPr>
          <p:cNvSpPr/>
          <p:nvPr/>
        </p:nvSpPr>
        <p:spPr>
          <a:xfrm>
            <a:off x="-5145" y="74068"/>
            <a:ext cx="2332054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45700" rIns="36000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+mj-lt"/>
                <a:ea typeface="BM DoHyeon OTF" panose="020B0600000101010101" pitchFamily="34" charset="-127"/>
                <a:cs typeface="Calibri"/>
                <a:sym typeface="Calibri"/>
                <a:hlinkClick r:id="rId7"/>
              </a:rPr>
              <a:t>KneeBoard</a:t>
            </a:r>
            <a:endParaRPr sz="3200" b="1" i="0" u="none" strike="noStrike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+mj-lt"/>
              <a:ea typeface="BM DoHyeon OTF" panose="020B0600000101010101" pitchFamily="34" charset="-127"/>
              <a:cs typeface="Calibri"/>
              <a:sym typeface="Calibri"/>
            </a:endParaRPr>
          </a:p>
        </p:txBody>
      </p:sp>
      <p:graphicFrame>
        <p:nvGraphicFramePr>
          <p:cNvPr id="90" name="Google Shape;90;p1"/>
          <p:cNvGraphicFramePr/>
          <p:nvPr>
            <p:extLst>
              <p:ext uri="{D42A27DB-BD31-4B8C-83A1-F6EECF244321}">
                <p14:modId xmlns:p14="http://schemas.microsoft.com/office/powerpoint/2010/main" val="259091311"/>
              </p:ext>
            </p:extLst>
          </p:nvPr>
        </p:nvGraphicFramePr>
        <p:xfrm>
          <a:off x="185895" y="3190448"/>
          <a:ext cx="1969476" cy="2307606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9847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4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9658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Supplement</a:t>
                      </a:r>
                      <a:endParaRPr sz="14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965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4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FUEL Consumption</a:t>
                      </a:r>
                      <a:endParaRPr lang="en-US" altLang="ko-Kore-KR" sz="14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6151611"/>
                  </a:ext>
                </a:extLst>
              </a:tr>
              <a:tr h="32965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4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NO Engine Bleed</a:t>
                      </a:r>
                      <a:endParaRPr lang="en-US" altLang="ko-Kore-KR" sz="14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370452"/>
                  </a:ext>
                </a:extLst>
              </a:tr>
              <a:tr h="32965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4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GND Air / Cross Bleed</a:t>
                      </a:r>
                      <a:endParaRPr lang="en-US" altLang="ko-Kore-KR" sz="14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95324"/>
                  </a:ext>
                </a:extLst>
              </a:tr>
              <a:tr h="32965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4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Cold Temp Correction</a:t>
                      </a:r>
                      <a:endParaRPr lang="en-US" altLang="ko-Kore-KR" sz="14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9658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Cold </a:t>
                      </a:r>
                      <a:r>
                        <a:rPr lang="en-US" sz="1400" b="1" u="none" strike="noStrike" cap="none" dirty="0" err="1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Wx</a:t>
                      </a: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Operation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96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ENG ON </a:t>
                      </a:r>
                      <a:r>
                        <a:rPr lang="en-US" sz="9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Deicing</a:t>
                      </a:r>
                      <a:endParaRPr sz="12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ENG OFF</a:t>
                      </a:r>
                      <a:r>
                        <a:rPr lang="en-US" sz="900" b="1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Deicing</a:t>
                      </a:r>
                      <a:endParaRPr sz="1200" b="1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1" name="Google Shape;91;p1"/>
          <p:cNvSpPr txBox="1"/>
          <p:nvPr/>
        </p:nvSpPr>
        <p:spPr>
          <a:xfrm>
            <a:off x="1458410" y="792682"/>
            <a:ext cx="846615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</a:t>
            </a:r>
            <a:r>
              <a:rPr lang="en-US" sz="9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Flyingdeuk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1441865" y="638556"/>
            <a:ext cx="846615" cy="23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VER. 24.2.18</a:t>
            </a:r>
            <a:endParaRPr sz="900" b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57724C-88B0-A932-6665-9CCC34DC2660}"/>
              </a:ext>
            </a:extLst>
          </p:cNvPr>
          <p:cNvSpPr txBox="1"/>
          <p:nvPr/>
        </p:nvSpPr>
        <p:spPr>
          <a:xfrm>
            <a:off x="203741" y="714044"/>
            <a:ext cx="1393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sz="1000" u="none" strike="noStrike" cap="none" dirty="0">
                <a:latin typeface="Calibri"/>
                <a:ea typeface="Calibri"/>
                <a:cs typeface="Calibri"/>
                <a:sym typeface="Calibri"/>
              </a:rPr>
              <a:t>☝️ </a:t>
            </a:r>
            <a:r>
              <a:rPr kumimoji="1" lang="en-US" altLang="ko-Kore-KR" sz="900" b="1" u="sng" dirty="0">
                <a:solidFill>
                  <a:schemeClr val="accent1"/>
                </a:solidFill>
              </a:rPr>
              <a:t>Click for Update</a:t>
            </a:r>
            <a:endParaRPr kumimoji="1" lang="ko-Kore-KR" altLang="en-US" sz="900" b="1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952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0" name="Google Shape;370;p27"/>
          <p:cNvGraphicFramePr/>
          <p:nvPr>
            <p:extLst>
              <p:ext uri="{D42A27DB-BD31-4B8C-83A1-F6EECF244321}">
                <p14:modId xmlns:p14="http://schemas.microsoft.com/office/powerpoint/2010/main" val="4209157471"/>
              </p:ext>
            </p:extLst>
          </p:nvPr>
        </p:nvGraphicFramePr>
        <p:xfrm>
          <a:off x="0" y="0"/>
          <a:ext cx="2328875" cy="37360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PA</a:t>
                      </a:r>
                      <a:endParaRPr sz="12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7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손님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여러분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안녕하십니까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?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기장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___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입니다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저희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대한항공을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이용해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주셔서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대단히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 (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국제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공항까지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비행시간은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시간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</a:t>
                      </a:r>
                      <a:r>
                        <a:rPr lang="ko-KR" alt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으로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예상됩니다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 중에는 항공기가 갑자기 흔들릴 수도 있으니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자리에 않아 계실 때에는 항상 좌석벨트를 매주시기 바랍니다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 여러분을 안전하게 모시기 위해 최선을 다하겠습니다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Good morning (afternoon /evening), ladies and gentlemen.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is captain </a:t>
                      </a:r>
                      <a:r>
                        <a:rPr lang="en-US" sz="900" b="1" u="sng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last name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speaking.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aboard Korean Air.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flight is bound for ___(international) airport</a:t>
                      </a:r>
                      <a:r>
                        <a:rPr lang="ko-KR" alt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and our flight time is ___ hours(s) and minutes.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 your safety, keep your seatbelts fastened while you are seated.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Thank you for choosing </a:t>
                      </a:r>
                      <a:r>
                        <a:rPr lang="en-US" sz="9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Koreanair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Please enjoy the flight. </a:t>
                      </a:r>
                      <a:endParaRPr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71" name="Google Shape;371;p27"/>
          <p:cNvGraphicFramePr/>
          <p:nvPr>
            <p:extLst>
              <p:ext uri="{D42A27DB-BD31-4B8C-83A1-F6EECF244321}">
                <p14:modId xmlns:p14="http://schemas.microsoft.com/office/powerpoint/2010/main" val="317175629"/>
              </p:ext>
            </p:extLst>
          </p:nvPr>
        </p:nvGraphicFramePr>
        <p:xfrm>
          <a:off x="104172" y="3778985"/>
          <a:ext cx="2100805" cy="151263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286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72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3859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</a:rPr>
                        <a:t>S.E Asia</a:t>
                      </a:r>
                      <a:endParaRPr sz="1100" b="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0" dirty="0">
                          <a:solidFill>
                            <a:srgbClr val="00B050"/>
                          </a:solidFill>
                        </a:rPr>
                        <a:t>상하이</a:t>
                      </a:r>
                      <a:r>
                        <a:rPr lang="en-US" altLang="ko-KR" sz="8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800" b="0" dirty="0" err="1">
                          <a:solidFill>
                            <a:srgbClr val="00B050"/>
                          </a:solidFill>
                        </a:rPr>
                        <a:t>홍차오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79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7030A0"/>
                          </a:solidFill>
                        </a:rPr>
                        <a:t>CXR</a:t>
                      </a:r>
                      <a:endParaRPr sz="90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7030A0"/>
                          </a:solidFill>
                        </a:rPr>
                        <a:t>베트남 </a:t>
                      </a:r>
                      <a:r>
                        <a:rPr lang="ko-KR" altLang="en-US" sz="900" b="0" dirty="0" err="1">
                          <a:solidFill>
                            <a:srgbClr val="7030A0"/>
                          </a:solidFill>
                        </a:rPr>
                        <a:t>나짱</a:t>
                      </a:r>
                      <a:r>
                        <a:rPr lang="en-US" altLang="ko-KR" sz="900" b="0" dirty="0">
                          <a:solidFill>
                            <a:srgbClr val="7030A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7030A0"/>
                          </a:solidFill>
                        </a:rPr>
                        <a:t>깜라인</a:t>
                      </a:r>
                      <a:endParaRPr sz="900" b="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51862034"/>
                  </a:ext>
                </a:extLst>
              </a:tr>
              <a:tr h="21479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7030A0"/>
                          </a:solidFill>
                        </a:rPr>
                        <a:t>SGN</a:t>
                      </a:r>
                      <a:endParaRPr sz="90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7030A0"/>
                          </a:solidFill>
                        </a:rPr>
                        <a:t>베트남 호찌민</a:t>
                      </a:r>
                      <a:r>
                        <a:rPr lang="en-US" altLang="ko-KR" sz="900" b="0" dirty="0">
                          <a:solidFill>
                            <a:srgbClr val="7030A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7030A0"/>
                          </a:solidFill>
                        </a:rPr>
                        <a:t>탄소넛</a:t>
                      </a:r>
                      <a:endParaRPr sz="900" b="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16662300"/>
                  </a:ext>
                </a:extLst>
              </a:tr>
              <a:tr h="21479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7030A0"/>
                          </a:solidFill>
                        </a:rPr>
                        <a:t>PNH</a:t>
                      </a:r>
                      <a:endParaRPr sz="90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7030A0"/>
                          </a:solidFill>
                        </a:rPr>
                        <a:t>캄보디아 프놈펜</a:t>
                      </a:r>
                      <a:endParaRPr sz="900" b="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26617030"/>
                  </a:ext>
                </a:extLst>
              </a:tr>
              <a:tr h="21479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7030A0"/>
                          </a:solidFill>
                        </a:rPr>
                        <a:t>MNL</a:t>
                      </a:r>
                      <a:endParaRPr sz="90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b="0" dirty="0">
                          <a:solidFill>
                            <a:srgbClr val="7030A0"/>
                          </a:solidFill>
                        </a:rPr>
                        <a:t>필리핀 마닐라</a:t>
                      </a:r>
                      <a:r>
                        <a:rPr lang="en-US" altLang="ko-KR" sz="900" b="0" dirty="0">
                          <a:solidFill>
                            <a:srgbClr val="7030A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7030A0"/>
                          </a:solidFill>
                        </a:rPr>
                        <a:t>니노이</a:t>
                      </a:r>
                      <a:r>
                        <a:rPr lang="ko-KR" altLang="en-US" sz="900" b="0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ko-KR" altLang="en-US" sz="900" b="0" dirty="0" err="1">
                          <a:solidFill>
                            <a:srgbClr val="7030A0"/>
                          </a:solidFill>
                        </a:rPr>
                        <a:t>아키노</a:t>
                      </a:r>
                      <a:endParaRPr lang="ko-KR" altLang="en-US" sz="900" b="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94080171"/>
                  </a:ext>
                </a:extLst>
              </a:tr>
              <a:tr h="21479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7030A0"/>
                          </a:solidFill>
                        </a:rPr>
                        <a:t>TPE</a:t>
                      </a:r>
                      <a:endParaRPr sz="90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b="0" dirty="0">
                          <a:solidFill>
                            <a:srgbClr val="7030A0"/>
                          </a:solidFill>
                        </a:rPr>
                        <a:t>타이페이</a:t>
                      </a:r>
                      <a:r>
                        <a:rPr lang="en-US" altLang="ko-KR" sz="900" b="0" dirty="0">
                          <a:solidFill>
                            <a:srgbClr val="7030A0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rgbClr val="7030A0"/>
                          </a:solidFill>
                        </a:rPr>
                        <a:t>타이완 </a:t>
                      </a:r>
                      <a:r>
                        <a:rPr lang="ko-KR" altLang="en-US" sz="900" b="0" dirty="0" err="1">
                          <a:solidFill>
                            <a:srgbClr val="7030A0"/>
                          </a:solidFill>
                        </a:rPr>
                        <a:t>타오유엔</a:t>
                      </a:r>
                      <a:endParaRPr lang="ko-KR" altLang="en-US" sz="900" b="0" dirty="0">
                        <a:solidFill>
                          <a:srgbClr val="7030A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44170142"/>
                  </a:ext>
                </a:extLst>
              </a:tr>
              <a:tr h="21479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FFFF00"/>
                          </a:solidFill>
                        </a:rPr>
                        <a:t>PGUM</a:t>
                      </a:r>
                      <a:endParaRPr sz="900" dirty="0">
                        <a:solidFill>
                          <a:srgbClr val="FFFF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FFFF00"/>
                          </a:solidFill>
                        </a:rPr>
                        <a:t>괌</a:t>
                      </a:r>
                      <a:endParaRPr sz="900" b="0" dirty="0">
                        <a:solidFill>
                          <a:srgbClr val="FFFF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32924141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54BE12C-20D3-D21D-7388-B79C76711DD9}"/>
              </a:ext>
            </a:extLst>
          </p:cNvPr>
          <p:cNvSpPr/>
          <p:nvPr/>
        </p:nvSpPr>
        <p:spPr>
          <a:xfrm>
            <a:off x="723414" y="5277971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2AD511-3D77-5056-7372-44C616778F18}"/>
              </a:ext>
            </a:extLst>
          </p:cNvPr>
          <p:cNvSpPr txBox="1"/>
          <p:nvPr/>
        </p:nvSpPr>
        <p:spPr>
          <a:xfrm>
            <a:off x="1637044" y="5229777"/>
            <a:ext cx="7228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800" b="1" dirty="0">
                <a:solidFill>
                  <a:srgbClr val="FF0000"/>
                </a:solidFill>
              </a:rPr>
              <a:t>도착</a:t>
            </a:r>
            <a:r>
              <a:rPr kumimoji="1" lang="ko-KR" altLang="en-US" sz="800" b="1" dirty="0">
                <a:solidFill>
                  <a:srgbClr val="FF0000"/>
                </a:solidFill>
              </a:rPr>
              <a:t> 방송 </a:t>
            </a:r>
            <a:r>
              <a:rPr kumimoji="1" lang="en-US" altLang="ko-KR" sz="800" b="1" dirty="0">
                <a:solidFill>
                  <a:srgbClr val="FF0000"/>
                </a:solidFill>
              </a:rPr>
              <a:t>Next Page</a:t>
            </a:r>
            <a:endParaRPr kumimoji="1" lang="ko-Kore-KR" altLang="en-US" sz="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75611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207656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33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6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127.5 – 132.3 – 123.9</a:t>
            </a:r>
            <a:r>
              <a:rPr kumimoji="1" lang="en-US" altLang="ko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(BISIG ETA)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RDO 89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03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13300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128.7</a:t>
            </a:r>
            <a:r>
              <a:rPr kumimoji="1" lang="en-US" altLang="ko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(BEDIP)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APP 121.1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3020483033"/>
              </p:ext>
            </p:extLst>
          </p:nvPr>
        </p:nvGraphicFramePr>
        <p:xfrm>
          <a:off x="-11466" y="3783028"/>
          <a:ext cx="2365375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4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8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3525">
                  <a:extLst>
                    <a:ext uri="{9D8B030D-6E8A-4147-A177-3AD203B41FA5}">
                      <a16:colId xmlns:a16="http://schemas.microsoft.com/office/drawing/2014/main" val="154479603"/>
                    </a:ext>
                  </a:extLst>
                </a:gridCol>
                <a:gridCol w="498528">
                  <a:extLst>
                    <a:ext uri="{9D8B030D-6E8A-4147-A177-3AD203B41FA5}">
                      <a16:colId xmlns:a16="http://schemas.microsoft.com/office/drawing/2014/main" val="992510185"/>
                    </a:ext>
                  </a:extLst>
                </a:gridCol>
              </a:tblGrid>
              <a:tr h="120271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MNL : RNP STAR with RNP APP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(CPDLC : RPHI)</a:t>
                      </a:r>
                      <a:r>
                        <a:rPr lang="ko-KR" altLang="en-US" sz="800" dirty="0">
                          <a:solidFill>
                            <a:schemeClr val="accent4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bg1"/>
                          </a:solidFill>
                        </a:rPr>
                        <a:t>TL 130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3 STAR Difference Track Mile &amp; IAF  </a:t>
                      </a:r>
                      <a:endParaRPr sz="800" b="0" dirty="0">
                        <a:solidFill>
                          <a:srgbClr val="FFC000"/>
                        </a:solidFill>
                      </a:endParaRPr>
                    </a:p>
                  </a:txBody>
                  <a:tcPr marL="0" marR="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06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POLIO, NABAL </a:t>
                      </a:r>
                      <a:r>
                        <a:rPr lang="en-US" sz="800" b="1" dirty="0" err="1"/>
                        <a:t>xxR</a:t>
                      </a:r>
                      <a:r>
                        <a:rPr lang="en-US" sz="800" b="1" dirty="0"/>
                        <a:t>/P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DCT MIA RDR </a:t>
                      </a:r>
                      <a:r>
                        <a:rPr lang="en-US" sz="800" b="1" dirty="0" err="1">
                          <a:solidFill>
                            <a:srgbClr val="00B050"/>
                          </a:solidFill>
                        </a:rPr>
                        <a:t>Vec</a:t>
                      </a:r>
                      <a:endParaRPr lang="en-US"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0" dirty="0">
                          <a:solidFill>
                            <a:srgbClr val="C00000"/>
                          </a:solidFill>
                        </a:rPr>
                        <a:t>(TMA 250, 20NM 210)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DAGAT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(GONDO)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RNP 06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ILS 06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24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DALAP </a:t>
                      </a:r>
                      <a:r>
                        <a:rPr lang="en-US" sz="800" b="1" dirty="0" err="1"/>
                        <a:t>xxG</a:t>
                      </a:r>
                      <a:endParaRPr 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MEDAM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(MUTAN)</a:t>
                      </a:r>
                      <a:endParaRPr lang="ko-Kore-KR" alt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RNP 24 </a:t>
                      </a:r>
                    </a:p>
                    <a:p>
                      <a:pPr algn="ctr"/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ILS 24</a:t>
                      </a:r>
                      <a:endParaRPr lang="ko-Kore-KR" altLang="en-US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4277695380"/>
                  </a:ext>
                </a:extLst>
              </a:tr>
              <a:tr h="13747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(16’)                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11188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’              </a:t>
                      </a:r>
                      <a:r>
                        <a:rPr lang="en-US" altLang="ko-KR" sz="8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24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(75’)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913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06 : R2(6223’), R1(8221’),     24 </a:t>
                      </a:r>
                      <a:r>
                        <a:rPr lang="en-US" altLang="ko-Kore-KR" sz="800" b="1" dirty="0">
                          <a:solidFill>
                            <a:schemeClr val="tx1"/>
                          </a:solidFill>
                        </a:rPr>
                        <a:t>: R4(6095’), R5(7746’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0070C0"/>
                          </a:solidFill>
                        </a:rPr>
                        <a:t>Unable advise ATC, </a:t>
                      </a:r>
                      <a:r>
                        <a:rPr lang="en-US" altLang="ko-KR" sz="800" b="0" dirty="0">
                          <a:solidFill>
                            <a:srgbClr val="C00000"/>
                          </a:solidFill>
                        </a:rPr>
                        <a:t>Do not confuse R2, E2, RWY31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479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CTC Ramp before Entering apron, Report </a:t>
                      </a:r>
                      <a:r>
                        <a:rPr lang="en-US" sz="800" dirty="0" err="1"/>
                        <a:t>Chockin</a:t>
                      </a:r>
                      <a:r>
                        <a:rPr lang="en-US" sz="800" dirty="0"/>
                        <a:t> Time</a:t>
                      </a:r>
                      <a:endParaRPr lang="en-US" sz="800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Caution </a:t>
                      </a:r>
                      <a:r>
                        <a:rPr lang="en-US" sz="800" b="1" dirty="0" err="1">
                          <a:solidFill>
                            <a:srgbClr val="C00000"/>
                          </a:solidFill>
                        </a:rPr>
                        <a:t>HotSpot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 RWY31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3513704510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RPLL(MNL) 75ft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PAGSS </a:t>
                      </a:r>
                      <a:r>
                        <a:rPr lang="en-US" sz="900" dirty="0" err="1"/>
                        <a:t>Oper</a:t>
                      </a:r>
                      <a:r>
                        <a:rPr lang="en-US" sz="900" dirty="0"/>
                        <a:t> 131.0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No D-ATIS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AAB07A0-B244-1F75-A200-72ACAFBC97D5}"/>
              </a:ext>
            </a:extLst>
          </p:cNvPr>
          <p:cNvSpPr/>
          <p:nvPr/>
        </p:nvSpPr>
        <p:spPr>
          <a:xfrm>
            <a:off x="1469976" y="3466541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3365F54-8A36-6A9A-F1D4-D28F7D1796D7}"/>
              </a:ext>
            </a:extLst>
          </p:cNvPr>
          <p:cNvSpPr/>
          <p:nvPr/>
        </p:nvSpPr>
        <p:spPr>
          <a:xfrm>
            <a:off x="846113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221554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" name="Google Shape;117;p3">
            <a:extLst>
              <a:ext uri="{FF2B5EF4-FFF2-40B4-BE49-F238E27FC236}">
                <a16:creationId xmlns:a16="http://schemas.microsoft.com/office/drawing/2014/main" id="{B2399E6E-0BF9-245E-720B-598089D336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2760667"/>
              </p:ext>
            </p:extLst>
          </p:nvPr>
        </p:nvGraphicFramePr>
        <p:xfrm>
          <a:off x="-15808" y="675701"/>
          <a:ext cx="2349162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41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23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1004">
                  <a:extLst>
                    <a:ext uri="{9D8B030D-6E8A-4147-A177-3AD203B41FA5}">
                      <a16:colId xmlns:a16="http://schemas.microsoft.com/office/drawing/2014/main" val="2284565888"/>
                    </a:ext>
                  </a:extLst>
                </a:gridCol>
                <a:gridCol w="2447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142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48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79923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303688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MNL : RDR Vector to CAB (NADP 1) TA 11000’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Main RWY H/D Climb 7000ft, CLR for T/O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07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</a:t>
                      </a:r>
                      <a:endParaRPr lang="en-US" sz="800" b="0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CAB xx R/A (Cabanatuan)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061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061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1200</a:t>
                      </a:r>
                      <a:r>
                        <a:rPr lang="en-US" altLang="ko-KR" sz="800" b="1" u="none" strike="noStrike" cap="none" dirty="0">
                          <a:solidFill>
                            <a:srgbClr val="0070C0"/>
                          </a:solidFill>
                        </a:rPr>
                        <a:t>0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061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07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CAB xx P/B</a:t>
                      </a:r>
                    </a:p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(Cabanatuan)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241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241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9000</a:t>
                      </a:r>
                      <a:r>
                        <a:rPr lang="ko-KR" altLang="en-US" sz="800" b="1" u="none" strike="noStrike" cap="none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ATC</a:t>
                      </a:r>
                      <a:endParaRPr lang="en-US"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241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643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MIA 114.4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06 109.1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24 109.9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64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E.O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  <a:sym typeface="Calibri"/>
                        </a:rPr>
                        <a:t>06 </a:t>
                      </a:r>
                      <a:r>
                        <a:rPr lang="en-US" sz="800" b="0" u="none" strike="noStrike" cap="none">
                          <a:solidFill>
                            <a:schemeClr val="tx1"/>
                          </a:solidFill>
                          <a:latin typeface="Calibri"/>
                          <a:cs typeface="Calibri"/>
                          <a:sym typeface="Calibri"/>
                        </a:rPr>
                        <a:t>: MIA /2</a:t>
                      </a: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  <a:sym typeface="Calibri"/>
                        </a:rPr>
                        <a:t>, R250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310195"/>
                  </a:ext>
                </a:extLst>
              </a:tr>
              <a:tr h="17564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(16’)          </a:t>
                      </a: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</a:rPr>
                        <a:t>11188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</a:rPr>
                        <a:t>’          24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cs typeface="Calibri"/>
                          <a:sym typeface="Calibri"/>
                        </a:rPr>
                        <a:t>(75’)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643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C00000"/>
                          </a:solidFill>
                        </a:rPr>
                        <a:t>Req 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ENG Startup to GND </a:t>
                      </a:r>
                      <a:r>
                        <a:rPr lang="en-US" altLang="ko-KR" sz="800" b="0" u="none" strike="noStrike" cap="none" dirty="0">
                          <a:solidFill>
                            <a:srgbClr val="C00000"/>
                          </a:solidFill>
                        </a:rPr>
                        <a:t>-&gt;</a:t>
                      </a:r>
                      <a:r>
                        <a:rPr lang="ko-KR" altLang="en-US" sz="800" b="0" u="none" strike="noStrike" cap="none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sz="800" b="0" u="none" strike="noStrike" cap="none" dirty="0">
                          <a:solidFill>
                            <a:srgbClr val="C00000"/>
                          </a:solidFill>
                        </a:rPr>
                        <a:t> Req 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Pushback to Ramp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Google Shape;119;p3">
            <a:extLst>
              <a:ext uri="{FF2B5EF4-FFF2-40B4-BE49-F238E27FC236}">
                <a16:creationId xmlns:a16="http://schemas.microsoft.com/office/drawing/2014/main" id="{9324F2DF-C628-CA2F-3D82-2A8B1E34F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5956729"/>
              </p:ext>
            </p:extLst>
          </p:nvPr>
        </p:nvGraphicFramePr>
        <p:xfrm>
          <a:off x="-2501" y="16504"/>
          <a:ext cx="2328850" cy="6660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RPLL(MNL) 75ft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PAGSS </a:t>
                      </a:r>
                      <a:r>
                        <a:rPr lang="en-US" sz="800" dirty="0" err="1">
                          <a:solidFill>
                            <a:schemeClr val="tx1"/>
                          </a:solidFill>
                        </a:rPr>
                        <a:t>Oper</a:t>
                      </a:r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 131.0</a:t>
                      </a:r>
                      <a:endParaRPr sz="120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-5min,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CLR 125.1 By Voice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Aircraft Type, Proposing ALT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4CA6956-FB7E-2FB3-571E-9A16B59F12B1}"/>
              </a:ext>
            </a:extLst>
          </p:cNvPr>
          <p:cNvSpPr txBox="1"/>
          <p:nvPr/>
        </p:nvSpPr>
        <p:spPr>
          <a:xfrm>
            <a:off x="901089" y="2353590"/>
            <a:ext cx="1522810" cy="855482"/>
          </a:xfrm>
          <a:prstGeom prst="rect">
            <a:avLst/>
          </a:prstGeom>
          <a:noFill/>
        </p:spPr>
        <p:txBody>
          <a:bodyPr wrap="squar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121.1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(124.4)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119.3</a:t>
            </a:r>
            <a:r>
              <a:rPr kumimoji="1" lang="en-US" altLang="ko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(LEBIX ETA)</a:t>
            </a:r>
            <a:endParaRPr kumimoji="1" lang="en-US" altLang="ko-Kore-KR" sz="700" b="1" u="sng" dirty="0">
              <a:solidFill>
                <a:srgbClr val="FF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3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9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127.5 -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133.6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124.52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99BF2EA-C484-82B5-D698-2C4DFAE01B8A}"/>
              </a:ext>
            </a:extLst>
          </p:cNvPr>
          <p:cNvSpPr/>
          <p:nvPr/>
        </p:nvSpPr>
        <p:spPr>
          <a:xfrm>
            <a:off x="1469976" y="3084579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pic>
        <p:nvPicPr>
          <p:cNvPr id="9" name="그림 8" descr="텍스트, 라인, 도표, 폰트이(가) 표시된 사진&#10;&#10;자동 생성된 설명">
            <a:extLst>
              <a:ext uri="{FF2B5EF4-FFF2-40B4-BE49-F238E27FC236}">
                <a16:creationId xmlns:a16="http://schemas.microsoft.com/office/drawing/2014/main" id="{B005688E-5621-947C-9A52-94A084F0AE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6734" y="2423260"/>
            <a:ext cx="993580" cy="464007"/>
          </a:xfrm>
          <a:prstGeom prst="rect">
            <a:avLst/>
          </a:prstGeom>
        </p:spPr>
      </p:pic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363B5B1-8E7B-7609-6A41-4AC4F2531BE5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884654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8296" y="3162308"/>
            <a:ext cx="1213794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</a:t>
            </a:r>
            <a:r>
              <a:rPr kumimoji="1" lang="en-US" altLang="ko-Kore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(SENKA</a:t>
            </a:r>
            <a:r>
              <a:rPr kumimoji="1" lang="ko-KR" altLang="en-US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/20) 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125.5 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125.6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4114335148"/>
              </p:ext>
            </p:extLst>
          </p:nvPr>
        </p:nvGraphicFramePr>
        <p:xfrm>
          <a:off x="-2501" y="3874835"/>
          <a:ext cx="2327659" cy="1620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4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23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64">
                  <a:extLst>
                    <a:ext uri="{9D8B030D-6E8A-4147-A177-3AD203B41FA5}">
                      <a16:colId xmlns:a16="http://schemas.microsoft.com/office/drawing/2014/main" val="502366202"/>
                    </a:ext>
                  </a:extLst>
                </a:gridCol>
                <a:gridCol w="351705">
                  <a:extLst>
                    <a:ext uri="{9D8B030D-6E8A-4147-A177-3AD203B41FA5}">
                      <a16:colId xmlns:a16="http://schemas.microsoft.com/office/drawing/2014/main" val="1226482719"/>
                    </a:ext>
                  </a:extLst>
                </a:gridCol>
                <a:gridCol w="118370">
                  <a:extLst>
                    <a:ext uri="{9D8B030D-6E8A-4147-A177-3AD203B41FA5}">
                      <a16:colId xmlns:a16="http://schemas.microsoft.com/office/drawing/2014/main" val="992510185"/>
                    </a:ext>
                  </a:extLst>
                </a:gridCol>
                <a:gridCol w="511481">
                  <a:extLst>
                    <a:ext uri="{9D8B030D-6E8A-4147-A177-3AD203B41FA5}">
                      <a16:colId xmlns:a16="http://schemas.microsoft.com/office/drawing/2014/main" val="2076907169"/>
                    </a:ext>
                  </a:extLst>
                </a:gridCol>
              </a:tblGrid>
              <a:tr h="250971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TPE : STAR TL130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COPRA FL200 (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FL250-130 : 280kts, FL130-10000ft : Max 280kts, APP Chart Text)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31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05</a:t>
                      </a:r>
                      <a:r>
                        <a:rPr lang="en-US" sz="800" b="1" dirty="0"/>
                        <a:t>L</a:t>
                      </a:r>
                      <a:r>
                        <a:rPr lang="en-US" sz="800" b="0" dirty="0"/>
                        <a:t>/R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BAKER xx A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JAMMY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05L</a:t>
                      </a:r>
                      <a:r>
                        <a:rPr lang="en-US" sz="800" b="0" dirty="0"/>
                        <a:t>/R</a:t>
                      </a:r>
                      <a:endParaRPr lang="ko-Kore-KR" altLang="en-US" b="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515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23</a:t>
                      </a:r>
                      <a:r>
                        <a:rPr lang="en-US" sz="800" b="1" dirty="0"/>
                        <a:t>R</a:t>
                      </a:r>
                      <a:r>
                        <a:rPr lang="en-US" sz="800" b="0" dirty="0"/>
                        <a:t>/L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BAKER xx B</a:t>
                      </a:r>
                      <a:endParaRPr lang="en-US" altLang="ko-Kore-KR"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AUGUR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ILS 23R</a:t>
                      </a:r>
                      <a:r>
                        <a:rPr lang="en-US" sz="800" b="0" dirty="0"/>
                        <a:t>/L</a:t>
                      </a:r>
                      <a:endParaRPr lang="ko-Kore-KR" altLang="en-US" b="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5153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05L(74’)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12008’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23R(63’)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5153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05R(107’)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DIS 12139’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12467’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23L(96’) </a:t>
                      </a:r>
                      <a:r>
                        <a:rPr lang="en-US" altLang="ko-KR" sz="800" b="1" dirty="0">
                          <a:solidFill>
                            <a:srgbClr val="FF0000"/>
                          </a:solidFill>
                        </a:rPr>
                        <a:t>DIS 11319’</a:t>
                      </a:r>
                      <a:endParaRPr lang="en-US" altLang="ko-Kore-KR" sz="800"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23L(96’)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6413"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05L : N7(5787’), N6(6738’),  23R : N6(4468’), N4(6656’)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05R : S6(5419’), S7(7244’), 23L : S5(5442’), S4(7470’)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5153"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No VOR at TPE, A-VDGS see above 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2943571297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RCTP(TPE)108ft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Dynasty Operation 131.3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8BFDA17-699D-A0C3-A1F6-B1CDE98B3DE3}"/>
              </a:ext>
            </a:extLst>
          </p:cNvPr>
          <p:cNvSpPr/>
          <p:nvPr/>
        </p:nvSpPr>
        <p:spPr>
          <a:xfrm>
            <a:off x="1469976" y="3426031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6E8B272-8D5B-D47D-58C6-4C3C17E8230E}"/>
              </a:ext>
            </a:extLst>
          </p:cNvPr>
          <p:cNvSpPr/>
          <p:nvPr/>
        </p:nvSpPr>
        <p:spPr>
          <a:xfrm>
            <a:off x="849329" y="28351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pic>
        <p:nvPicPr>
          <p:cNvPr id="6" name="그림 5" descr="텍스트, 도표, 스크린샷, 폰트이(가) 표시된 사진&#10;&#10;자동 생성된 설명">
            <a:extLst>
              <a:ext uri="{FF2B5EF4-FFF2-40B4-BE49-F238E27FC236}">
                <a16:creationId xmlns:a16="http://schemas.microsoft.com/office/drawing/2014/main" id="{6533B1B9-4E05-6110-F9FE-1C5ADBF7FA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998" y="3339535"/>
            <a:ext cx="833046" cy="53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6950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" name="Google Shape;117;p3">
            <a:extLst>
              <a:ext uri="{FF2B5EF4-FFF2-40B4-BE49-F238E27FC236}">
                <a16:creationId xmlns:a16="http://schemas.microsoft.com/office/drawing/2014/main" id="{B2399E6E-0BF9-245E-720B-598089D336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6107896"/>
              </p:ext>
            </p:extLst>
          </p:nvPr>
        </p:nvGraphicFramePr>
        <p:xfrm>
          <a:off x="-4046" y="586900"/>
          <a:ext cx="2347194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54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8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9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86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7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578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88614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TPE : RNAV SID (NADP 1) TA 11000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Be Ready Intersection T/O, A030 -&gt; 3000ft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05R</a:t>
                      </a:r>
                      <a:r>
                        <a:rPr lang="en-US" sz="800" b="0" u="none" strike="noStrike" cap="none" dirty="0"/>
                        <a:t>/L</a:t>
                      </a: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PIANO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xxA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/C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054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054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054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23L</a:t>
                      </a:r>
                      <a:r>
                        <a:rPr lang="en-US" sz="800" b="0" u="none" strike="noStrike" cap="none" dirty="0"/>
                        <a:t>/R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PIANO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xxD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/B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234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234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234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05L 111.1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23R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05R 110.7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23L 111.9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05L(74’)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12008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23R(63’)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05R(107’)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23L(96’)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693353"/>
                  </a:ext>
                </a:extLst>
              </a:tr>
              <a:tr h="115700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“DCT PIANO then L3 RNAV Transition”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Google Shape;119;p3">
            <a:extLst>
              <a:ext uri="{FF2B5EF4-FFF2-40B4-BE49-F238E27FC236}">
                <a16:creationId xmlns:a16="http://schemas.microsoft.com/office/drawing/2014/main" id="{9324F2DF-C628-CA2F-3D82-2A8B1E34F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3734826"/>
              </p:ext>
            </p:extLst>
          </p:nvPr>
        </p:nvGraphicFramePr>
        <p:xfrm>
          <a:off x="-2501" y="16504"/>
          <a:ext cx="2328850" cy="5593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RCTP(TPE)108ft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Dynasty Operation 131.3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DCL, Voice -5min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4CA6956-FB7E-2FB3-571E-9A16B59F12B1}"/>
              </a:ext>
            </a:extLst>
          </p:cNvPr>
          <p:cNvSpPr txBox="1"/>
          <p:nvPr/>
        </p:nvSpPr>
        <p:spPr>
          <a:xfrm>
            <a:off x="0" y="2096731"/>
            <a:ext cx="1213794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128.5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 125.5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 </a:t>
            </a:r>
            <a:r>
              <a:rPr kumimoji="1" lang="en-US" altLang="ko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(SENKA /20)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3F13AC3-0D74-CEBB-7100-2629A32A1FE4}"/>
              </a:ext>
            </a:extLst>
          </p:cNvPr>
          <p:cNvSpPr/>
          <p:nvPr/>
        </p:nvSpPr>
        <p:spPr>
          <a:xfrm>
            <a:off x="1469976" y="3084579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C9523CA-AC93-469E-02C8-A31FDF3992F7}"/>
              </a:ext>
            </a:extLst>
          </p:cNvPr>
          <p:cNvSpPr/>
          <p:nvPr/>
        </p:nvSpPr>
        <p:spPr>
          <a:xfrm>
            <a:off x="912590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624304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737AA9-1E71-11AA-29CE-CB99BAAC9983}"/>
              </a:ext>
            </a:extLst>
          </p:cNvPr>
          <p:cNvSpPr txBox="1"/>
          <p:nvPr/>
        </p:nvSpPr>
        <p:spPr>
          <a:xfrm>
            <a:off x="-69798" y="3001904"/>
            <a:ext cx="1508746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133.15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135.3 – 132.3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RDO </a:t>
            </a:r>
            <a:r>
              <a:rPr kumimoji="1" lang="en-US" altLang="ko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(BIXAK)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17904/8870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SFO RDO </a:t>
            </a:r>
            <a:r>
              <a:rPr kumimoji="1" lang="en-US" altLang="ko-Kore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(PAKDO)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4666/8903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GUM </a:t>
            </a:r>
            <a:r>
              <a:rPr kumimoji="1" lang="en-US" altLang="ko-Kore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(NATSS)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118.7</a:t>
            </a:r>
          </a:p>
        </p:txBody>
      </p:sp>
      <p:graphicFrame>
        <p:nvGraphicFramePr>
          <p:cNvPr id="273" name="Google Shape;273;p16"/>
          <p:cNvGraphicFramePr/>
          <p:nvPr>
            <p:extLst>
              <p:ext uri="{D42A27DB-BD31-4B8C-83A1-F6EECF244321}">
                <p14:modId xmlns:p14="http://schemas.microsoft.com/office/powerpoint/2010/main" val="2481405603"/>
              </p:ext>
            </p:extLst>
          </p:nvPr>
        </p:nvGraphicFramePr>
        <p:xfrm>
          <a:off x="4410" y="3667475"/>
          <a:ext cx="2305886" cy="1864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682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12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8799">
                  <a:extLst>
                    <a:ext uri="{9D8B030D-6E8A-4147-A177-3AD203B41FA5}">
                      <a16:colId xmlns:a16="http://schemas.microsoft.com/office/drawing/2014/main" val="3120437882"/>
                    </a:ext>
                  </a:extLst>
                </a:gridCol>
              </a:tblGrid>
              <a:tr h="395263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GUM : no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(UTC + 10, TL 180)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CPDLC BIXAK to NATSS : RJJJ to KZAK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CTC GUM CERAP 118.7 (SQ2100) Before 250NM 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64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06L/R</a:t>
                      </a:r>
                      <a:endParaRPr sz="800" b="1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/>
                        <a:t>UNZ/-15,OBALE(MEMKE) </a:t>
                      </a:r>
                    </a:p>
                  </a:txBody>
                  <a:tcPr marL="0" marR="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ILS 6L/R </a:t>
                      </a: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(Upslope)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64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24L/R</a:t>
                      </a:r>
                      <a:endParaRPr sz="800" b="0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/>
                        <a:t>UNZ/-15,CIBOL(WABOX)</a:t>
                      </a:r>
                      <a:endParaRPr lang="en-US" sz="800" b="1" dirty="0"/>
                    </a:p>
                  </a:txBody>
                  <a:tcPr marL="0" marR="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RNAV Y 24L/R </a:t>
                      </a:r>
                      <a:r>
                        <a:rPr kumimoji="0" lang="en-US" altLang="ko-Kore-KR" sz="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(Downslope)</a:t>
                      </a:r>
                      <a:endParaRPr kumimoji="0" lang="en-US" altLang="ko-Kore-KR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304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  6L(256’) 11014’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DIS TH</a:t>
                      </a:r>
                      <a:endParaRPr dirty="0">
                        <a:solidFill>
                          <a:srgbClr val="C00000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  6R(258’) 10014’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 24R(305’) 12014’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24L(293’) 8710’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DIS TH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  24R(305’) 12014’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24L(293’) 8710’ </a:t>
                      </a: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DIS TH</a:t>
                      </a:r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764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UNZ /250 </a:t>
                      </a:r>
                      <a:r>
                        <a:rPr lang="en-US" sz="800" b="0" dirty="0">
                          <a:solidFill>
                            <a:srgbClr val="C00000"/>
                          </a:solidFill>
                        </a:rPr>
                        <a:t>(UNZ VOR out of 3.3NM A/P)</a:t>
                      </a:r>
                      <a:endParaRPr sz="800" b="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18 : KMH R283, R280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3047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06L : E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(6473’), F(6975’),  24R : D(6282’), C(8264’)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06R : E(6502’), G(7808’) , 24L : B(8254’)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236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Prepare GS OUT, Vacate RWY CTC Ramp CTL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74" name="Google Shape;274;p16"/>
          <p:cNvGraphicFramePr/>
          <p:nvPr>
            <p:extLst>
              <p:ext uri="{D42A27DB-BD31-4B8C-83A1-F6EECF244321}">
                <p14:modId xmlns:p14="http://schemas.microsoft.com/office/powerpoint/2010/main" val="1948597028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1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PGUM(GUM) </a:t>
                      </a:r>
                      <a:r>
                        <a:rPr lang="en-US" altLang="ko-Kore-KR" sz="1100" dirty="0">
                          <a:solidFill>
                            <a:srgbClr val="C00000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305ft</a:t>
                      </a:r>
                      <a:endParaRPr lang="en-US" altLang="ko-Kore-KR" sz="11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Menzies Operations 129.4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No DATIS</a:t>
                      </a:r>
                      <a:endParaRPr sz="9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6" name="Google Shape;276;p16"/>
          <p:cNvGraphicFramePr/>
          <p:nvPr>
            <p:extLst>
              <p:ext uri="{D42A27DB-BD31-4B8C-83A1-F6EECF244321}">
                <p14:modId xmlns:p14="http://schemas.microsoft.com/office/powerpoint/2010/main" val="272813285"/>
              </p:ext>
            </p:extLst>
          </p:nvPr>
        </p:nvGraphicFramePr>
        <p:xfrm>
          <a:off x="0" y="603073"/>
          <a:ext cx="2332925" cy="24471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33L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YJU R271</a:t>
                      </a:r>
                      <a:endParaRPr sz="800"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YJU R271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8885B48-D909-DBA8-463D-C2595910C8DE}"/>
              </a:ext>
            </a:extLst>
          </p:cNvPr>
          <p:cNvSpPr/>
          <p:nvPr/>
        </p:nvSpPr>
        <p:spPr>
          <a:xfrm>
            <a:off x="1469976" y="3356584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8FCA215-6716-977F-75BA-F0B5E1689E17}"/>
              </a:ext>
            </a:extLst>
          </p:cNvPr>
          <p:cNvSpPr/>
          <p:nvPr/>
        </p:nvSpPr>
        <p:spPr>
          <a:xfrm>
            <a:off x="826930" y="27011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830001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2" name="Google Shape;402;p31"/>
          <p:cNvGraphicFramePr/>
          <p:nvPr>
            <p:extLst>
              <p:ext uri="{D42A27DB-BD31-4B8C-83A1-F6EECF244321}">
                <p14:modId xmlns:p14="http://schemas.microsoft.com/office/powerpoint/2010/main" val="1901753419"/>
              </p:ext>
            </p:extLst>
          </p:nvPr>
        </p:nvGraphicFramePr>
        <p:xfrm>
          <a:off x="0" y="0"/>
          <a:ext cx="2328875" cy="5517942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EDTO Procedure </a:t>
                      </a:r>
                      <a:r>
                        <a:rPr lang="en-US" sz="1000" dirty="0">
                          <a:solidFill>
                            <a:srgbClr val="FFC000"/>
                          </a:solidFill>
                          <a:latin typeface="+mn-lt"/>
                        </a:rPr>
                        <a:t>APU Remain ON</a:t>
                      </a:r>
                      <a:endParaRPr sz="1000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+mn-lt"/>
                        </a:rPr>
                        <a:t>PREFLIGHT</a:t>
                      </a:r>
                    </a:p>
                    <a:p>
                      <a:pPr algn="l"/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Apply </a:t>
                      </a:r>
                      <a:r>
                        <a:rPr lang="en-US" altLang="ko-Kore-KR" sz="700" b="1" i="0" u="none" strike="noStrike" dirty="0">
                          <a:solidFill>
                            <a:srgbClr val="00B050"/>
                          </a:solidFill>
                          <a:effectLst/>
                          <a:latin typeface="Lato" panose="020F0502020204030203" pitchFamily="34" charset="0"/>
                        </a:rPr>
                        <a:t>Alternate Airport IFR </a:t>
                      </a:r>
                      <a:r>
                        <a:rPr lang="en-US" altLang="ko-Kore-KR" sz="700" b="1" i="0" u="none" strike="noStrike" dirty="0" err="1">
                          <a:solidFill>
                            <a:srgbClr val="00B050"/>
                          </a:solidFill>
                          <a:effectLst/>
                          <a:latin typeface="Lato" panose="020F0502020204030203" pitchFamily="34" charset="0"/>
                        </a:rPr>
                        <a:t>Wx</a:t>
                      </a:r>
                      <a:r>
                        <a:rPr lang="en-US" altLang="ko-Kore-KR" sz="700" b="1" i="0" u="none" strike="noStrike" dirty="0">
                          <a:solidFill>
                            <a:srgbClr val="00B050"/>
                          </a:solidFill>
                          <a:effectLst/>
                          <a:latin typeface="Lato" panose="020F0502020204030203" pitchFamily="34" charset="0"/>
                        </a:rPr>
                        <a:t> Minima for Planning (Ops Pecs C055)</a:t>
                      </a:r>
                      <a:endParaRPr lang="en-US" sz="700" b="1"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+mn-lt"/>
                        </a:rPr>
                        <a:t>RVSM CHK :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</a:rPr>
                        <a:t>CAPT/FO 50ft, PILOT/FE 75ft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+mn-lt"/>
                        </a:rPr>
                        <a:t>FUEL CROSS FEED V/V CHK :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</a:rPr>
                        <a:t>On -&gt; Off, V/V L/T CHK</a:t>
                      </a:r>
                      <a:endParaRPr lang="en-US" sz="800" b="1"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dirty="0">
                          <a:solidFill>
                            <a:schemeClr val="tx1"/>
                          </a:solidFill>
                          <a:latin typeface="+mn-lt"/>
                        </a:rPr>
                        <a:t>NAV DATA Input :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</a:rPr>
                        <a:t>EEP, ETP1, ETP2, EXP</a:t>
                      </a:r>
                      <a:endParaRPr lang="en-US" sz="800" b="1"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dirty="0">
                          <a:solidFill>
                            <a:schemeClr val="tx1"/>
                          </a:solidFill>
                          <a:latin typeface="+mn-lt"/>
                        </a:rPr>
                        <a:t>HF SELCAL CHK : Jeppesen - ENT DATA Pacific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SEOUL RADIO : 8903(3004,6532,13300,13303,17904)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2985261219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AFTER START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</a:rPr>
                        <a:t>APU Remain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</a:rPr>
                        <a:t>ON</a:t>
                      </a:r>
                      <a:r>
                        <a:rPr lang="en-US" sz="800" dirty="0">
                          <a:latin typeface="+mn-lt"/>
                        </a:rPr>
                        <a:t> Until Passing EXP 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AFTER LEVEL OFF (CRZ CHK)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RVSM CHK :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CAPT/FO 200ft 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kumimoji="0" lang="en-US" altLang="ko-Kore-KR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BEFORE EEP (Entry Point)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 60min </a:t>
                      </a:r>
                      <a:r>
                        <a:rPr kumimoji="0" lang="ko-Kore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기준</a:t>
                      </a:r>
                      <a:r>
                        <a:rPr kumimoji="0" lang="ko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:</a:t>
                      </a:r>
                      <a:r>
                        <a:rPr kumimoji="0" lang="ko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B737-900 398NM,</a:t>
                      </a:r>
                      <a:r>
                        <a:rPr kumimoji="0" lang="ko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Others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 408NM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 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APU Fail Before EEP :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Reroute, Turnback, Divert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 FIX 1 :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EEP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, FIX 2 :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ETP1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 FMS ALT A/P SET :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ALTN Page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 EDTO C/L :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Fuel, A/C, MSA, ALT </a:t>
                      </a:r>
                      <a:r>
                        <a:rPr kumimoji="0" lang="en-US" altLang="ko-Kore-KR" sz="8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Wx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 &amp; NOTAM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 </a:t>
                      </a:r>
                      <a:r>
                        <a:rPr kumimoji="0" lang="en-US" altLang="ko-Kore-KR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cs typeface="Calibri"/>
                          <a:sym typeface="Arial"/>
                        </a:rPr>
                        <a:t>Review Contingency Procedure</a:t>
                      </a:r>
                      <a:endParaRPr kumimoji="0" lang="en-US" altLang="ko-Kore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+mn-lt"/>
                        <a:cs typeface="Calibri"/>
                        <a:sym typeface="Arial"/>
                      </a:endParaRPr>
                    </a:p>
                  </a:txBody>
                  <a:tcPr marL="0" marR="0" marT="36000" marB="36000"/>
                </a:tc>
                <a:extLst>
                  <a:ext uri="{0D108BD9-81ED-4DB2-BD59-A6C34878D82A}">
                    <a16:rowId xmlns:a16="http://schemas.microsoft.com/office/drawing/2014/main" val="374092811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EDTO Segment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APU Fail After EEP :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Continue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Apply Actual </a:t>
                      </a:r>
                      <a:r>
                        <a:rPr kumimoji="0" lang="en-US" altLang="ko-Kore-KR" sz="8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Wx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 for Actual Divert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79995874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ETP (Equal Time Point)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FIX, ALTN Page SET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EDTO C/L :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Fuel, A/C, MSA, ALT </a:t>
                      </a:r>
                      <a:r>
                        <a:rPr kumimoji="0" lang="en-US" altLang="ko-Kore-KR" sz="8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Wx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 &amp; NOTAM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64646277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EXP (Exit Point)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APU -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OFF</a:t>
                      </a:r>
                      <a:endParaRPr kumimoji="0" lang="en-US" altLang="ko-Kore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Arial"/>
                        <a:cs typeface="Calibri"/>
                        <a:sym typeface="Arial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312203042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1 HR Before TOD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FUEL CROSS FEED V/V CHK :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cs typeface="Calibri"/>
                          <a:sym typeface="Arial"/>
                        </a:rPr>
                        <a:t>On -&gt; Off, V/V L/T CHK</a:t>
                      </a:r>
                      <a:endParaRPr kumimoji="0" lang="en-US" altLang="ko-Kore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Arial"/>
                        <a:cs typeface="Calibri"/>
                        <a:sym typeface="Arial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33187424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42402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2" name="Google Shape;282;p17"/>
          <p:cNvGraphicFramePr/>
          <p:nvPr>
            <p:extLst>
              <p:ext uri="{D42A27DB-BD31-4B8C-83A1-F6EECF244321}">
                <p14:modId xmlns:p14="http://schemas.microsoft.com/office/powerpoint/2010/main" val="4072713511"/>
              </p:ext>
            </p:extLst>
          </p:nvPr>
        </p:nvGraphicFramePr>
        <p:xfrm>
          <a:off x="6595" y="623810"/>
          <a:ext cx="2330925" cy="1620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86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59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78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95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no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(RWY 06 LNAV not Arming on GND)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0</a:t>
                      </a:r>
                      <a:r>
                        <a:rPr lang="en-US" sz="800" b="1" dirty="0"/>
                        <a:t>6L/R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RWY H/D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063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063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 (9000)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063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24L/R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RWY H/D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243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243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</a:rPr>
                        <a:t>ATC (9000)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243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UNZ 115.8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06L 110.3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06R 110.9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24 : UNZ /2.5 </a:t>
                      </a:r>
                      <a:r>
                        <a:rPr lang="en-US" altLang="ko-Kore-KR" sz="800" b="0" dirty="0">
                          <a:solidFill>
                            <a:srgbClr val="C00000"/>
                          </a:solidFill>
                        </a:rPr>
                        <a:t>(UNZ VOR out of 3.3NM A/P)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06L(256’)        12014’       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24R(305’)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06R(258’)        10014’        24L(293’)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24R(305’)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24L(293’)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RWY, Ramp Area have lots of Slope, Be Caution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06 Upslope, 24 Downslope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83" name="Google Shape;283;p17"/>
          <p:cNvGraphicFramePr/>
          <p:nvPr>
            <p:extLst>
              <p:ext uri="{D42A27DB-BD31-4B8C-83A1-F6EECF244321}">
                <p14:modId xmlns:p14="http://schemas.microsoft.com/office/powerpoint/2010/main" val="2685120419"/>
              </p:ext>
            </p:extLst>
          </p:nvPr>
        </p:nvGraphicFramePr>
        <p:xfrm>
          <a:off x="11589" y="342339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84" name="Google Shape;284;p17"/>
          <p:cNvGraphicFramePr/>
          <p:nvPr>
            <p:extLst>
              <p:ext uri="{D42A27DB-BD31-4B8C-83A1-F6EECF244321}">
                <p14:modId xmlns:p14="http://schemas.microsoft.com/office/powerpoint/2010/main" val="533897768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1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PGUM(GUM) </a:t>
                      </a:r>
                      <a:r>
                        <a:rPr lang="en-US" altLang="ko-Kore-KR" sz="1100" dirty="0">
                          <a:solidFill>
                            <a:srgbClr val="C00000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305ft</a:t>
                      </a:r>
                      <a:endParaRPr lang="en-US" altLang="ko-Kore-KR" sz="11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600" dirty="0"/>
                        <a:t>Menzies Operations   </a:t>
                      </a:r>
                      <a:r>
                        <a:rPr lang="en-US" altLang="ko-Kore-KR" sz="900" dirty="0"/>
                        <a:t>129.4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By Voice, No DATIS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그림 3" descr="텍스트, 지도, 도표, 폰트이(가) 표시된 사진&#10;&#10;자동 생성된 설명">
            <a:extLst>
              <a:ext uri="{FF2B5EF4-FFF2-40B4-BE49-F238E27FC236}">
                <a16:creationId xmlns:a16="http://schemas.microsoft.com/office/drawing/2014/main" id="{87A0FC69-EC5A-98B1-ECF9-3EE0D15EB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4" y="2257781"/>
            <a:ext cx="914393" cy="9322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10DF35-4C8C-4BCD-35BF-D473906D8D90}"/>
              </a:ext>
            </a:extLst>
          </p:cNvPr>
          <p:cNvSpPr txBox="1"/>
          <p:nvPr/>
        </p:nvSpPr>
        <p:spPr>
          <a:xfrm>
            <a:off x="880917" y="2173448"/>
            <a:ext cx="1764127" cy="1017064"/>
          </a:xfrm>
          <a:prstGeom prst="rect">
            <a:avLst/>
          </a:prstGeom>
          <a:noFill/>
        </p:spPr>
        <p:txBody>
          <a:bodyPr wrap="squar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118.7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SFO RDO 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(NATSS)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8870/6532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RDO </a:t>
            </a:r>
            <a:r>
              <a:rPr kumimoji="1" lang="en-US" altLang="ko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(PAKDO)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3455/8903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132.3 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(HIDEK)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KOB 133.85 – 118.9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TAE 125.37</a:t>
            </a: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F680019-B6B1-64EC-2F72-04F687483095}"/>
              </a:ext>
            </a:extLst>
          </p:cNvPr>
          <p:cNvSpPr/>
          <p:nvPr/>
        </p:nvSpPr>
        <p:spPr>
          <a:xfrm>
            <a:off x="1469976" y="3096153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2E5B13E-BE59-CD40-278E-11D41D545401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436631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8296" y="2991349"/>
            <a:ext cx="2069797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128.17 – 124.52(125.72)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</a:t>
            </a:r>
            <a:r>
              <a:rPr kumimoji="1" lang="en-US" altLang="ko-Kore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(SENKA</a:t>
            </a:r>
            <a:r>
              <a:rPr kumimoji="1" lang="ko-KR" altLang="en-US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/20) 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128.5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125.6</a:t>
            </a:r>
          </a:p>
        </p:txBody>
      </p:sp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919514618"/>
              </p:ext>
            </p:extLst>
          </p:nvPr>
        </p:nvGraphicFramePr>
        <p:xfrm>
          <a:off x="-2501" y="3903061"/>
          <a:ext cx="2327659" cy="1670378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4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23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64">
                  <a:extLst>
                    <a:ext uri="{9D8B030D-6E8A-4147-A177-3AD203B41FA5}">
                      <a16:colId xmlns:a16="http://schemas.microsoft.com/office/drawing/2014/main" val="502366202"/>
                    </a:ext>
                  </a:extLst>
                </a:gridCol>
                <a:gridCol w="351705">
                  <a:extLst>
                    <a:ext uri="{9D8B030D-6E8A-4147-A177-3AD203B41FA5}">
                      <a16:colId xmlns:a16="http://schemas.microsoft.com/office/drawing/2014/main" val="1226482719"/>
                    </a:ext>
                  </a:extLst>
                </a:gridCol>
                <a:gridCol w="118370">
                  <a:extLst>
                    <a:ext uri="{9D8B030D-6E8A-4147-A177-3AD203B41FA5}">
                      <a16:colId xmlns:a16="http://schemas.microsoft.com/office/drawing/2014/main" val="992510185"/>
                    </a:ext>
                  </a:extLst>
                </a:gridCol>
                <a:gridCol w="511481">
                  <a:extLst>
                    <a:ext uri="{9D8B030D-6E8A-4147-A177-3AD203B41FA5}">
                      <a16:colId xmlns:a16="http://schemas.microsoft.com/office/drawing/2014/main" val="2076907169"/>
                    </a:ext>
                  </a:extLst>
                </a:gridCol>
              </a:tblGrid>
              <a:tr h="324137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TPE : STAR TL130 </a:t>
                      </a:r>
                      <a:r>
                        <a:rPr lang="en-US" altLang="ko-Kore-KR" sz="800" dirty="0">
                          <a:solidFill>
                            <a:schemeClr val="accent4"/>
                          </a:solidFill>
                        </a:rPr>
                        <a:t>COPRA FL200 (</a:t>
                      </a:r>
                      <a:r>
                        <a:rPr lang="en-US" altLang="ko-Kore-KR" sz="800" b="0" dirty="0">
                          <a:solidFill>
                            <a:srgbClr val="FFC000"/>
                          </a:solidFill>
                        </a:rPr>
                        <a:t>FL250-130 : 280kts, FL130-10000ft : Max 280kts, APP Chart Text)</a:t>
                      </a:r>
                      <a:endParaRPr lang="en-US" altLang="ko-Kore-KR"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56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05</a:t>
                      </a:r>
                      <a:r>
                        <a:rPr lang="en-US" sz="800" b="1" dirty="0"/>
                        <a:t>L</a:t>
                      </a:r>
                      <a:r>
                        <a:rPr lang="en-US" sz="800" b="0" dirty="0"/>
                        <a:t>/R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BAKER xx A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JAMMY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05L</a:t>
                      </a:r>
                      <a:r>
                        <a:rPr lang="en-US" sz="800" b="0" dirty="0"/>
                        <a:t>/R</a:t>
                      </a:r>
                      <a:endParaRPr lang="ko-Kore-KR" altLang="en-US" b="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47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23</a:t>
                      </a:r>
                      <a:r>
                        <a:rPr lang="en-US" sz="800" b="1" dirty="0"/>
                        <a:t>R</a:t>
                      </a:r>
                      <a:r>
                        <a:rPr lang="en-US" sz="800" b="0" dirty="0"/>
                        <a:t>/L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BAKER xx B</a:t>
                      </a:r>
                      <a:endParaRPr lang="en-US" altLang="ko-Kore-KR"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AUGUR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ILS 23R</a:t>
                      </a:r>
                      <a:r>
                        <a:rPr lang="en-US" sz="800" b="0" dirty="0"/>
                        <a:t>/L</a:t>
                      </a:r>
                      <a:endParaRPr lang="ko-Kore-KR" altLang="en-US" b="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479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05L(74’)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12008’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23R(63’)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479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05R(107’)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DIS 12139’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12467’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23L(96’) </a:t>
                      </a:r>
                      <a:r>
                        <a:rPr lang="en-US" altLang="ko-KR" sz="800" b="1" dirty="0">
                          <a:solidFill>
                            <a:srgbClr val="FF0000"/>
                          </a:solidFill>
                        </a:rPr>
                        <a:t>DIS 11319’</a:t>
                      </a:r>
                      <a:endParaRPr lang="en-US" altLang="ko-Kore-KR" sz="800"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23L(96’)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913"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05L : N7(5787’), N6(6738’),  23R : N6(4468’), N4(6656’)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05R : S6(5419’), S7(7244’), 23L : S5(5442’), S4(7470’)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479"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No VOR at TPE,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A-VDGS see above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2459661021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RCTP(TPE)108ft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-5분</a:t>
                      </a:r>
                      <a:endParaRPr sz="105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Dynasty Operation 131.3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8BFDA17-699D-A0C3-A1F6-B1CDE98B3DE3}"/>
              </a:ext>
            </a:extLst>
          </p:cNvPr>
          <p:cNvSpPr/>
          <p:nvPr/>
        </p:nvSpPr>
        <p:spPr>
          <a:xfrm>
            <a:off x="1469976" y="3426031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6E8B272-8D5B-D47D-58C6-4C3C17E8230E}"/>
              </a:ext>
            </a:extLst>
          </p:cNvPr>
          <p:cNvSpPr/>
          <p:nvPr/>
        </p:nvSpPr>
        <p:spPr>
          <a:xfrm>
            <a:off x="849329" y="28351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6" name="Google Shape;247;p13">
            <a:extLst>
              <a:ext uri="{FF2B5EF4-FFF2-40B4-BE49-F238E27FC236}">
                <a16:creationId xmlns:a16="http://schemas.microsoft.com/office/drawing/2014/main" id="{0A1B02FF-5F26-C6D7-81DB-46D44D71B2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4171429"/>
              </p:ext>
            </p:extLst>
          </p:nvPr>
        </p:nvGraphicFramePr>
        <p:xfrm>
          <a:off x="0" y="640973"/>
          <a:ext cx="2330925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TOPAX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280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27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9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BULIM x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ENGOT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tx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7" name="Google Shape;248;p13">
            <a:extLst>
              <a:ext uri="{FF2B5EF4-FFF2-40B4-BE49-F238E27FC236}">
                <a16:creationId xmlns:a16="http://schemas.microsoft.com/office/drawing/2014/main" id="{7031B509-E213-E55A-D00C-2A7E716876D9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72" y="2383655"/>
            <a:ext cx="1559909" cy="651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림 9" descr="텍스트, 도표, 스크린샷, 폰트이(가) 표시된 사진&#10;&#10;자동 생성된 설명">
            <a:extLst>
              <a:ext uri="{FF2B5EF4-FFF2-40B4-BE49-F238E27FC236}">
                <a16:creationId xmlns:a16="http://schemas.microsoft.com/office/drawing/2014/main" id="{F64CEF4C-47A5-8D86-A1CC-D5A6FCB545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272" y="3352795"/>
            <a:ext cx="867550" cy="558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2276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oogle Shape;117;p3">
            <a:extLst>
              <a:ext uri="{FF2B5EF4-FFF2-40B4-BE49-F238E27FC236}">
                <a16:creationId xmlns:a16="http://schemas.microsoft.com/office/drawing/2014/main" id="{B2399E6E-0BF9-245E-720B-598089D336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0534173"/>
              </p:ext>
            </p:extLst>
          </p:nvPr>
        </p:nvGraphicFramePr>
        <p:xfrm>
          <a:off x="-4046" y="643000"/>
          <a:ext cx="2347194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54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8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9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86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70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578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88614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TPE : RNAV SID (NADP 1) TA 11000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Be Ready Intersection T/O, A030 -&gt; 3000ft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05R</a:t>
                      </a:r>
                      <a:r>
                        <a:rPr lang="en-US" sz="800" b="0" u="none" strike="noStrike" cap="none" dirty="0"/>
                        <a:t>/L</a:t>
                      </a: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PIANO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xxA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/C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054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054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054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23L</a:t>
                      </a:r>
                      <a:r>
                        <a:rPr lang="en-US" sz="800" b="0" u="none" strike="noStrike" cap="none" dirty="0"/>
                        <a:t>/R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PIANO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xxD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/B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234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234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234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05L 111.1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23R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05R 110.7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23L 111.9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05L(74’)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12008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23R(63’)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05R(107’)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23L(96’)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693353"/>
                  </a:ext>
                </a:extLst>
              </a:tr>
              <a:tr h="115700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“DCT PIANO then L3 RNAV Transition”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Google Shape;119;p3">
            <a:extLst>
              <a:ext uri="{FF2B5EF4-FFF2-40B4-BE49-F238E27FC236}">
                <a16:creationId xmlns:a16="http://schemas.microsoft.com/office/drawing/2014/main" id="{9324F2DF-C628-CA2F-3D82-2A8B1E34F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7767293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RCTP(TPE)108ft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Dynasty Operation 131.3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DCL, Voice -5min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endParaRPr lang="en-US" sz="9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3F13AC3-0D74-CEBB-7100-2629A32A1FE4}"/>
              </a:ext>
            </a:extLst>
          </p:cNvPr>
          <p:cNvSpPr/>
          <p:nvPr/>
        </p:nvSpPr>
        <p:spPr>
          <a:xfrm>
            <a:off x="1469976" y="3084579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C9523CA-AC93-469E-02C8-A31FDF3992F7}"/>
              </a:ext>
            </a:extLst>
          </p:cNvPr>
          <p:cNvSpPr/>
          <p:nvPr/>
        </p:nvSpPr>
        <p:spPr>
          <a:xfrm>
            <a:off x="912590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4A1E97-A30C-EFBD-8019-7DCE7F1ED4CC}"/>
              </a:ext>
            </a:extLst>
          </p:cNvPr>
          <p:cNvSpPr txBox="1"/>
          <p:nvPr/>
        </p:nvSpPr>
        <p:spPr>
          <a:xfrm>
            <a:off x="60107" y="2180607"/>
            <a:ext cx="1306448" cy="78277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128.5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 125.5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 </a:t>
            </a:r>
            <a:r>
              <a:rPr kumimoji="1" lang="en-US" altLang="ko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(SENKA /20)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125.725(124.52) – 128.17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125.5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9" name="Google Shape;137;p4">
            <a:extLst>
              <a:ext uri="{FF2B5EF4-FFF2-40B4-BE49-F238E27FC236}">
                <a16:creationId xmlns:a16="http://schemas.microsoft.com/office/drawing/2014/main" id="{DB02378F-05ED-DDF1-8735-FC7557702C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1920240"/>
              </p:ext>
            </p:extLst>
          </p:nvPr>
        </p:nvGraphicFramePr>
        <p:xfrm>
          <a:off x="-3340" y="3767489"/>
          <a:ext cx="233914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38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2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0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2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KEVOX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ANROD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GAYHA x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ANROD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lang="en-US" altLang="ko-Kore-KR"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dk1"/>
                          </a:solidFill>
                        </a:rPr>
                        <a:t>18 : KMH R283, R280</a:t>
                      </a:r>
                      <a:endParaRPr sz="800" b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only.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555978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2" name="Google Shape;402;p31"/>
          <p:cNvGraphicFramePr/>
          <p:nvPr>
            <p:extLst>
              <p:ext uri="{D42A27DB-BD31-4B8C-83A1-F6EECF244321}">
                <p14:modId xmlns:p14="http://schemas.microsoft.com/office/powerpoint/2010/main" val="3959424697"/>
              </p:ext>
            </p:extLst>
          </p:nvPr>
        </p:nvGraphicFramePr>
        <p:xfrm>
          <a:off x="0" y="0"/>
          <a:ext cx="2328875" cy="18424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rgbClr val="FFC000"/>
                          </a:solidFill>
                          <a:latin typeface="+mn-lt"/>
                        </a:rPr>
                        <a:t>CRZ FUEL Penalty </a:t>
                      </a:r>
                      <a:r>
                        <a:rPr lang="en-US" sz="1000" dirty="0">
                          <a:latin typeface="+mn-lt"/>
                        </a:rPr>
                        <a:t>(Approximation)</a:t>
                      </a:r>
                      <a:endParaRPr sz="1000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ISA+10℃ : 1% increase trip fuel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2000ft above/below OPT ALT : 1~2% increase trip fuel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2985261219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000" b="1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NG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400</a:t>
                      </a:r>
                      <a:r>
                        <a:rPr lang="en-US" altLang="ko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0ft below OPT ALT : 3~5% increase trip fuel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8000</a:t>
                      </a:r>
                      <a:r>
                        <a:rPr lang="en-US" altLang="ko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ft below OPT ALT : 8~14% increase trip fuel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000" b="1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-8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4000ft below OPT ALT : 2% increase in trip fuel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8000</a:t>
                      </a:r>
                      <a:r>
                        <a:rPr lang="en-US" altLang="ko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ft below OPT ALT : 7% increase in trip fuel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0.01M above LRC : 1~2% increase in trip fuel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4015474656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C10DF26-E717-6E81-27C6-F6B26E149BB6}"/>
              </a:ext>
            </a:extLst>
          </p:cNvPr>
          <p:cNvSpPr/>
          <p:nvPr/>
        </p:nvSpPr>
        <p:spPr>
          <a:xfrm>
            <a:off x="847353" y="519319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2" name="Google Shape;402;p31">
            <a:extLst>
              <a:ext uri="{FF2B5EF4-FFF2-40B4-BE49-F238E27FC236}">
                <a16:creationId xmlns:a16="http://schemas.microsoft.com/office/drawing/2014/main" id="{8C1A594E-6DAE-98B3-E918-E5F0370C4B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7045316"/>
              </p:ext>
            </p:extLst>
          </p:nvPr>
        </p:nvGraphicFramePr>
        <p:xfrm>
          <a:off x="1933" y="1830722"/>
          <a:ext cx="2328875" cy="208212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rgbClr val="FFC000"/>
                          </a:solidFill>
                          <a:latin typeface="+mn-lt"/>
                        </a:rPr>
                        <a:t>FUEL Consumption</a:t>
                      </a:r>
                      <a:endParaRPr sz="1000" dirty="0">
                        <a:solidFill>
                          <a:srgbClr val="FFC00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APU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GND : 270LBS/</a:t>
                      </a:r>
                      <a:r>
                        <a:rPr lang="en-US" sz="900" b="0" dirty="0" err="1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hr</a:t>
                      </a:r>
                      <a:endParaRPr lang="en-US" sz="900" b="0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 FLT : 180LBS/</a:t>
                      </a:r>
                      <a:r>
                        <a:rPr lang="en-US" sz="900" b="0" dirty="0" err="1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hr</a:t>
                      </a:r>
                      <a:endParaRPr lang="en-US" sz="900" b="0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2985261219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000" b="1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TAXI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2 ENG, no APU : 1500LBS/</a:t>
                      </a:r>
                      <a:r>
                        <a:rPr lang="en-US" altLang="ko-Kore-KR" sz="900" b="0" i="0" u="none" strike="noStrike" cap="none" dirty="0" err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hr</a:t>
                      </a:r>
                      <a:r>
                        <a:rPr lang="en-US" altLang="ko-Kore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 (400LBS 16</a:t>
                      </a:r>
                      <a:r>
                        <a:rPr lang="ko-KR" altLang="en-US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분 연료</a:t>
                      </a:r>
                      <a:r>
                        <a:rPr lang="en-US" altLang="ko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)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000" b="1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CRZ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1</a:t>
                      </a:r>
                      <a:r>
                        <a:rPr lang="ko-KR" altLang="en-US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시간당 </a:t>
                      </a:r>
                      <a:r>
                        <a:rPr lang="en-US" altLang="ko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750ft </a:t>
                      </a:r>
                      <a:r>
                        <a:rPr lang="ko-KR" altLang="en-US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상승가능</a:t>
                      </a:r>
                      <a:endParaRPr lang="en-US" altLang="ko-Kore-KR" sz="900" b="0" i="0" u="none" strike="noStrike" cap="none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4015474656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000" b="1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Holding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분당 </a:t>
                      </a:r>
                      <a:r>
                        <a:rPr lang="en-US" altLang="ko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100LBS (4000LBS</a:t>
                      </a:r>
                      <a:r>
                        <a:rPr lang="ko-KR" altLang="en-US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는 </a:t>
                      </a:r>
                      <a:r>
                        <a:rPr lang="en-US" altLang="ko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40</a:t>
                      </a:r>
                      <a:r>
                        <a:rPr lang="ko-KR" altLang="en-US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분 </a:t>
                      </a:r>
                      <a:r>
                        <a:rPr lang="en-US" altLang="ko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Holding</a:t>
                      </a:r>
                      <a:r>
                        <a:rPr lang="ko-KR" altLang="en-US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가능</a:t>
                      </a:r>
                      <a:r>
                        <a:rPr lang="en-US" altLang="ko-KR" sz="9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Arial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Missed App </a:t>
                      </a:r>
                      <a:r>
                        <a:rPr kumimoji="0" lang="en-US" altLang="ko-KR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&amp;</a:t>
                      </a:r>
                      <a:r>
                        <a:rPr kumimoji="0" lang="ko-KR" altLang="en-US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kumimoji="0" lang="en-US" altLang="ko-KR" sz="1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Landing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1200LBS (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과거 </a:t>
                      </a: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EDTO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자료</a:t>
                      </a: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)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kumimoji="0" lang="en-US" altLang="ko-KR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1500LBS</a:t>
                      </a:r>
                      <a:r>
                        <a:rPr kumimoji="0" lang="ko-KR" altLang="en-US" sz="9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Arial"/>
                        </a:rPr>
                        <a:t>이상 적용</a:t>
                      </a:r>
                      <a:endParaRPr kumimoji="0" lang="en-US" altLang="ko-KR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3077422953"/>
                  </a:ext>
                </a:extLst>
              </a:tr>
            </a:tbl>
          </a:graphicData>
        </a:graphic>
      </p:graphicFrame>
      <p:graphicFrame>
        <p:nvGraphicFramePr>
          <p:cNvPr id="5" name="Google Shape;402;p31">
            <a:extLst>
              <a:ext uri="{FF2B5EF4-FFF2-40B4-BE49-F238E27FC236}">
                <a16:creationId xmlns:a16="http://schemas.microsoft.com/office/drawing/2014/main" id="{CC58B19C-6D0D-9F37-979E-48EB846199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2519374"/>
              </p:ext>
            </p:extLst>
          </p:nvPr>
        </p:nvGraphicFramePr>
        <p:xfrm>
          <a:off x="3864" y="3904509"/>
          <a:ext cx="2328875" cy="1303828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rgbClr val="FFC000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FUEL Loading</a:t>
                      </a:r>
                      <a:endParaRPr sz="1000" dirty="0">
                        <a:solidFill>
                          <a:srgbClr val="FFC000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Center Tank 1000LBS </a:t>
                      </a:r>
                      <a:r>
                        <a:rPr lang="ko-KR" altLang="en-US" sz="900" b="0" dirty="0" err="1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이상시</a:t>
                      </a:r>
                      <a:r>
                        <a:rPr lang="ko-KR" altLang="en-US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ko-KR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Main Tank FULL FUEL Overfill : 1000LBS</a:t>
                      </a:r>
                      <a:r>
                        <a:rPr lang="ko-KR" altLang="en-US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기준</a:t>
                      </a:r>
                      <a:endParaRPr lang="en-US" altLang="ko-KR" sz="900" b="0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</a:t>
                      </a:r>
                      <a:r>
                        <a:rPr lang="ko-KR" altLang="en-US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ko-KR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8</a:t>
                      </a:r>
                      <a:r>
                        <a:rPr lang="ko-KR" altLang="en-US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ko-KR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: CTR fuel 1000~2000LBS T/O</a:t>
                      </a:r>
                      <a:r>
                        <a:rPr lang="ko-KR" altLang="en-US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시 </a:t>
                      </a:r>
                      <a:r>
                        <a:rPr lang="en-US" altLang="ko-KR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Low Press L/T ON</a:t>
                      </a:r>
                      <a:r>
                        <a:rPr lang="ko-KR" altLang="en-US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ko-KR" sz="900" b="0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-&gt; </a:t>
                      </a:r>
                      <a:r>
                        <a:rPr lang="en-US" altLang="ko-KR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CTR</a:t>
                      </a:r>
                      <a:r>
                        <a:rPr lang="ko-KR" altLang="en-US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ko-KR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Fuel </a:t>
                      </a:r>
                      <a:r>
                        <a:rPr lang="ko-KR" altLang="en-US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필요시</a:t>
                      </a:r>
                      <a:r>
                        <a:rPr lang="en-US" altLang="ko-KR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2000LBS</a:t>
                      </a:r>
                      <a:r>
                        <a:rPr lang="ko-KR" altLang="en-US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이상으로 </a:t>
                      </a:r>
                      <a:r>
                        <a:rPr lang="en-US" altLang="ko-KR" sz="900" b="1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Dispatch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29852612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0761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0" name="Google Shape;370;p27"/>
          <p:cNvGraphicFramePr/>
          <p:nvPr>
            <p:extLst>
              <p:ext uri="{D42A27DB-BD31-4B8C-83A1-F6EECF244321}">
                <p14:modId xmlns:p14="http://schemas.microsoft.com/office/powerpoint/2010/main" val="1619302271"/>
              </p:ext>
            </p:extLst>
          </p:nvPr>
        </p:nvGraphicFramePr>
        <p:xfrm>
          <a:off x="0" y="0"/>
          <a:ext cx="2328876" cy="4921399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4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476">
                  <a:extLst>
                    <a:ext uri="{9D8B030D-6E8A-4147-A177-3AD203B41FA5}">
                      <a16:colId xmlns:a16="http://schemas.microsoft.com/office/drawing/2014/main" val="2595559527"/>
                    </a:ext>
                  </a:extLst>
                </a:gridCol>
                <a:gridCol w="891962">
                  <a:extLst>
                    <a:ext uri="{9D8B030D-6E8A-4147-A177-3AD203B41FA5}">
                      <a16:colId xmlns:a16="http://schemas.microsoft.com/office/drawing/2014/main" val="1608007032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도착</a:t>
                      </a:r>
                      <a:r>
                        <a:rPr 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방송 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(5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시간이상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분전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rgbClr val="FFC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출발지 기준 </a:t>
                      </a:r>
                      <a:r>
                        <a:rPr lang="en-US" altLang="ko-KR" sz="1000" b="0" dirty="0">
                          <a:solidFill>
                            <a:srgbClr val="FFC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2200-0800</a:t>
                      </a:r>
                      <a:r>
                        <a:rPr lang="ko-KR" altLang="en-US" sz="1000" b="0" dirty="0">
                          <a:solidFill>
                            <a:srgbClr val="FFC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rgbClr val="FFC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Quiet Hour </a:t>
                      </a:r>
                      <a:endParaRPr lang="en-US" altLang="ko-Kore-KR" sz="1000" b="0" dirty="0">
                        <a:solidFill>
                          <a:srgbClr val="FFC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4756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손님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여러분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 기장입니다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우리 비행기는 앞으로 약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(40)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후에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국제공항에 착륙 예정입니다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현재 공항의 날씨는 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기온은 섭씨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 입니다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en-US" altLang="ko-KR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911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맑으며 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다소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흐리며 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이슬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비가 내리며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/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소나기가 내리며 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바람이 불고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눈이 오고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안개가 끼어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황사가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3804322827"/>
                  </a:ext>
                </a:extLst>
              </a:tr>
              <a:tr h="356733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지금 이곳의 시각은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월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일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요일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오전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오후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입니다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kumimoji="0" lang="en-US" altLang="ko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kumimoji="0" lang="en-US" altLang="ko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553393"/>
                  </a:ext>
                </a:extLst>
              </a:tr>
              <a:tr h="280822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adies and gentlemen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his is </a:t>
                      </a:r>
                      <a:r>
                        <a:rPr lang="en-US" altLang="ko-KR" sz="800" b="1" u="sng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captain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speaking.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 expect to land at __ international airport in about (40) minutes.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current temperature at ___ is __ degrees Celsius, or __ degrees Fahrenheit </a:t>
                      </a:r>
                      <a:r>
                        <a:rPr lang="en-US" altLang="ko-KR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ore-KR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OPT </a:t>
                      </a:r>
                      <a:r>
                        <a:rPr lang="ko-KR" altLang="en-US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참고</a:t>
                      </a:r>
                      <a:r>
                        <a:rPr lang="en-US" altLang="ko-KR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lang="en-US" altLang="ko-Kore-KR" sz="700" b="0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and it is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___. </a:t>
                      </a: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01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(mostly) clear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(partly) cloudy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drizzling / raining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windy</a:t>
                      </a:r>
                      <a:endParaRPr lang="ko-Kore-KR" altLang="en-US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snowing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foggy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hazy or smoggy</a:t>
                      </a: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669382"/>
                  </a:ext>
                </a:extLst>
              </a:tr>
              <a:tr h="500625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current time is __ : __ </a:t>
                      </a:r>
                      <a:r>
                        <a:rPr lang="en-US" altLang="ko-Kore-KR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a.m</a:t>
                      </a: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ore-KR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p.m</a:t>
                      </a: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), on (day-of-the-week), (month)(date).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Thank you for flying with us today.</a:t>
                      </a:r>
                      <a:endParaRPr lang="ko-Kore-KR" altLang="en-US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ore-KR" altLang="en-US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547286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F0EAA18-1047-FE78-D46B-153C8A14B8A3}"/>
              </a:ext>
            </a:extLst>
          </p:cNvPr>
          <p:cNvSpPr/>
          <p:nvPr/>
        </p:nvSpPr>
        <p:spPr>
          <a:xfrm>
            <a:off x="723414" y="5277971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472144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2" name="Google Shape;402;p31"/>
          <p:cNvGraphicFramePr/>
          <p:nvPr>
            <p:extLst>
              <p:ext uri="{D42A27DB-BD31-4B8C-83A1-F6EECF244321}">
                <p14:modId xmlns:p14="http://schemas.microsoft.com/office/powerpoint/2010/main" val="2314084060"/>
              </p:ext>
            </p:extLst>
          </p:nvPr>
        </p:nvGraphicFramePr>
        <p:xfrm>
          <a:off x="0" y="0"/>
          <a:ext cx="2328875" cy="5025291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NO ENGINE BLEED TAKEOFF </a:t>
                      </a:r>
                      <a:r>
                        <a:rPr lang="en-US" sz="1000" dirty="0">
                          <a:solidFill>
                            <a:srgbClr val="FFC000"/>
                          </a:solidFill>
                          <a:latin typeface="+mn-lt"/>
                        </a:rPr>
                        <a:t>AFTER START</a:t>
                      </a:r>
                      <a:r>
                        <a:rPr lang="en-US" sz="1000" dirty="0">
                          <a:latin typeface="+mn-lt"/>
                        </a:rPr>
                        <a:t> </a:t>
                      </a:r>
                      <a:r>
                        <a:rPr lang="en-US" sz="1000" dirty="0">
                          <a:solidFill>
                            <a:srgbClr val="C00000"/>
                          </a:solidFill>
                          <a:latin typeface="+mn-lt"/>
                        </a:rPr>
                        <a:t>(APU ON)</a:t>
                      </a:r>
                      <a:endParaRPr sz="1000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0070C0"/>
                          </a:solidFill>
                          <a:latin typeface="+mn-lt"/>
                        </a:rPr>
                        <a:t>Consideration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b="0" dirty="0">
                          <a:solidFill>
                            <a:srgbClr val="0070C0"/>
                          </a:solidFill>
                          <a:latin typeface="+mn-lt"/>
                        </a:rPr>
                        <a:t>-</a:t>
                      </a:r>
                      <a:r>
                        <a:rPr lang="ko-KR" altLang="en-US" sz="700" b="0" dirty="0">
                          <a:solidFill>
                            <a:srgbClr val="0070C0"/>
                          </a:solidFill>
                          <a:latin typeface="+mn-lt"/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rgbClr val="0070C0"/>
                          </a:solidFill>
                          <a:latin typeface="+mn-lt"/>
                        </a:rPr>
                        <a:t>Max Taxi Weight Check (MTOW+500lbs)</a:t>
                      </a:r>
                      <a:endParaRPr lang="en-US" sz="700" b="0"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latin typeface="+mn-lt"/>
                        </a:rPr>
                        <a:t>-</a:t>
                      </a:r>
                      <a:r>
                        <a:rPr lang="ko-KR" altLang="en-US" sz="700" dirty="0">
                          <a:latin typeface="+mn-lt"/>
                        </a:rPr>
                        <a:t> </a:t>
                      </a:r>
                      <a:r>
                        <a:rPr lang="en-US" sz="700" dirty="0">
                          <a:latin typeface="+mn-lt"/>
                        </a:rPr>
                        <a:t>Improved T/O &lt; No Bleed T/O &lt; Improved T/O + No Bleed T/O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0070C0"/>
                          </a:solidFill>
                          <a:latin typeface="+mn-lt"/>
                        </a:rPr>
                        <a:t>-</a:t>
                      </a:r>
                      <a:r>
                        <a:rPr lang="ko-KR" altLang="en-US" sz="700" dirty="0">
                          <a:solidFill>
                            <a:srgbClr val="0070C0"/>
                          </a:solidFill>
                          <a:latin typeface="+mn-lt"/>
                        </a:rPr>
                        <a:t> </a:t>
                      </a:r>
                      <a:r>
                        <a:rPr lang="en-US" sz="700" dirty="0">
                          <a:solidFill>
                            <a:srgbClr val="0070C0"/>
                          </a:solidFill>
                          <a:latin typeface="+mn-lt"/>
                        </a:rPr>
                        <a:t>OPT TOW Blank -&gt; </a:t>
                      </a:r>
                      <a:r>
                        <a:rPr lang="en-US" altLang="ko-KR" sz="700" dirty="0">
                          <a:solidFill>
                            <a:srgbClr val="0070C0"/>
                          </a:solidFill>
                          <a:latin typeface="+mn-lt"/>
                        </a:rPr>
                        <a:t>MTOW Check</a:t>
                      </a:r>
                      <a:r>
                        <a:rPr lang="en-US" altLang="ko-KR" sz="700" dirty="0">
                          <a:latin typeface="+mn-lt"/>
                        </a:rPr>
                        <a:t>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latin typeface="+mn-lt"/>
                        </a:rPr>
                        <a:t>-</a:t>
                      </a:r>
                      <a:r>
                        <a:rPr lang="ko-KR" altLang="en-US" sz="700" dirty="0">
                          <a:latin typeface="+mn-lt"/>
                        </a:rPr>
                        <a:t> </a:t>
                      </a:r>
                      <a:r>
                        <a:rPr lang="en-US" altLang="ko-KR" sz="700" dirty="0">
                          <a:latin typeface="+mn-lt"/>
                        </a:rPr>
                        <a:t>ELEC :</a:t>
                      </a:r>
                      <a:r>
                        <a:rPr lang="ko-KR" altLang="en-US" sz="700" dirty="0">
                          <a:latin typeface="+mn-lt"/>
                        </a:rPr>
                        <a:t> </a:t>
                      </a:r>
                      <a:r>
                        <a:rPr lang="en-US" altLang="ko-KR" sz="700" dirty="0">
                          <a:latin typeface="+mn-lt"/>
                        </a:rPr>
                        <a:t>ENG GEN, BLEED : APU BLEED </a:t>
                      </a:r>
                      <a:r>
                        <a:rPr lang="en-US" altLang="ko-KR" sz="700" dirty="0">
                          <a:solidFill>
                            <a:srgbClr val="C00000"/>
                          </a:solidFill>
                          <a:latin typeface="+mn-lt"/>
                        </a:rPr>
                        <a:t>(Max 17000ft)</a:t>
                      </a:r>
                      <a:endParaRPr sz="700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2985261219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latin typeface="+mn-lt"/>
                        </a:rPr>
                        <a:t>Anti-ice </a:t>
                      </a:r>
                      <a:r>
                        <a:rPr lang="ko-KR" altLang="en-US" sz="700" dirty="0">
                          <a:latin typeface="+mn-lt"/>
                        </a:rPr>
                        <a:t>필요시 </a:t>
                      </a:r>
                      <a:r>
                        <a:rPr lang="ko-KR" altLang="en-US" sz="700" dirty="0" err="1">
                          <a:latin typeface="+mn-lt"/>
                        </a:rPr>
                        <a:t>이륙전</a:t>
                      </a:r>
                      <a:r>
                        <a:rPr lang="ko-KR" altLang="en-US" sz="700" dirty="0">
                          <a:latin typeface="+mn-lt"/>
                        </a:rPr>
                        <a:t> 수행</a:t>
                      </a:r>
                      <a:r>
                        <a:rPr lang="en-US" altLang="ko-KR" sz="700" dirty="0">
                          <a:latin typeface="+mn-lt"/>
                        </a:rPr>
                        <a:t>,</a:t>
                      </a:r>
                      <a:r>
                        <a:rPr lang="ko-KR" altLang="en-US" sz="700" dirty="0">
                          <a:latin typeface="+mn-lt"/>
                        </a:rPr>
                        <a:t> 불필요시 </a:t>
                      </a:r>
                      <a:r>
                        <a:rPr lang="ko-KR" altLang="en-US" sz="700" dirty="0" err="1">
                          <a:latin typeface="+mn-lt"/>
                        </a:rPr>
                        <a:t>시동후</a:t>
                      </a:r>
                      <a:r>
                        <a:rPr lang="ko-KR" altLang="en-US" sz="700" dirty="0">
                          <a:latin typeface="+mn-lt"/>
                        </a:rPr>
                        <a:t> 수행</a:t>
                      </a:r>
                      <a:endParaRPr lang="en-US" altLang="ko-KR" sz="700"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</a:rPr>
                        <a:t>BLUE(S/W CHG)</a:t>
                      </a:r>
                      <a:r>
                        <a:rPr lang="en-US" sz="800" b="1" dirty="0">
                          <a:latin typeface="+mn-lt"/>
                        </a:rPr>
                        <a:t>,</a:t>
                      </a:r>
                      <a:r>
                        <a:rPr lang="en-US" sz="800" dirty="0">
                          <a:latin typeface="+mn-lt"/>
                        </a:rPr>
                        <a:t>  </a:t>
                      </a:r>
                      <a:r>
                        <a:rPr lang="en-US" sz="800" b="1" dirty="0">
                          <a:latin typeface="+mn-lt"/>
                        </a:rPr>
                        <a:t>BLACK(S/W NO CHG)</a:t>
                      </a:r>
                      <a:r>
                        <a:rPr lang="en-US" sz="800" dirty="0">
                          <a:latin typeface="+mn-lt"/>
                        </a:rPr>
                        <a:t> </a:t>
                      </a:r>
                      <a:endParaRPr sz="8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AA47F5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Stabilized - 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AFTER START Flow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GEN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</a:t>
                      </a: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on BUS, Prob Heats ON 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이후 수행</a:t>
                      </a:r>
                      <a:endParaRPr lang="en-US" sz="900" b="1" dirty="0">
                        <a:solidFill>
                          <a:schemeClr val="tx1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Right PACK switch . . . . . . . . . . . . .</a:t>
                      </a:r>
                      <a:r>
                        <a:rPr lang="ko-KR" alt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AUTO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ISOLATION VALVE switch  . .</a:t>
                      </a:r>
                      <a:r>
                        <a:rPr lang="ko-KR" alt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. . . . CLOSE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Left PACK switch . . . . . . . . . . . . . . </a:t>
                      </a:r>
                      <a:r>
                        <a:rPr lang="ko-KR" alt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AUTO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No. 1 BLEED air switch . . . . . OFF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BLEED air switch . . . . . . . . . . . . . ON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No. 2 BLEED air switch . . . . . OFF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Trim Air Switch . . . . . . . . . . . . . . . . . . </a:t>
                      </a:r>
                      <a:r>
                        <a:rPr lang="ko-KR" alt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</a:t>
                      </a: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ON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WING ANTI-ICE switch . . . . . . . . . . .</a:t>
                      </a:r>
                      <a:r>
                        <a:rPr lang="ko-KR" alt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OFF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(ENG BLEED ON &amp; ISOL V/V AUTO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까지 </a:t>
                      </a: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OFF)</a:t>
                      </a:r>
                      <a:endParaRPr lang="en-US" sz="900" b="1" dirty="0"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Bleed Air DUCT PRESS indicator .  Check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Ensure that </a:t>
                      </a:r>
                      <a:r>
                        <a:rPr kumimoji="0" lang="en-US" altLang="ko-Kore-KR" sz="8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bleed air supplies the packs.</a:t>
                      </a:r>
                      <a:endParaRPr lang="en-US" sz="900" b="1" dirty="0">
                        <a:solidFill>
                          <a:srgbClr val="00B05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solidFill>
                            <a:srgbClr val="C00000"/>
                          </a:solidFill>
                          <a:latin typeface="+mn-lt"/>
                          <a:cs typeface="Helvetica Neue"/>
                          <a:sym typeface="Helvetica Neue"/>
                        </a:rPr>
                        <a:t>APU Remain – ON (OFF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  <a:latin typeface="+mn-lt"/>
                          <a:cs typeface="Helvetica Neue"/>
                          <a:sym typeface="Helvetica Neue"/>
                        </a:rPr>
                        <a:t>주의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  <a:latin typeface="+mn-lt"/>
                          <a:cs typeface="Helvetica Neue"/>
                          <a:sym typeface="Helvetica Neue"/>
                        </a:rPr>
                        <a:t>)</a:t>
                      </a:r>
                      <a:endParaRPr lang="en-US" sz="800" b="1" dirty="0">
                        <a:solidFill>
                          <a:srgbClr val="C00000"/>
                        </a:solidFill>
                        <a:latin typeface="+mn-lt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cs typeface="Helvetica Neue"/>
                          <a:sym typeface="Helvetica Neue"/>
                        </a:rPr>
                        <a:t>RECALL CHK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cs typeface="Helvetica Neue"/>
                          <a:sym typeface="Helvetica Neue"/>
                        </a:rPr>
                        <a:t>AFTER START CHECK LIST</a:t>
                      </a:r>
                      <a:endParaRPr sz="14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C10DF26-E717-6E81-27C6-F6B26E149BB6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409F7C-9A34-07D3-B638-05B5A50E1A63}"/>
              </a:ext>
            </a:extLst>
          </p:cNvPr>
          <p:cNvSpPr txBox="1"/>
          <p:nvPr/>
        </p:nvSpPr>
        <p:spPr>
          <a:xfrm>
            <a:off x="1460215" y="5170979"/>
            <a:ext cx="84350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100" dirty="0">
                <a:solidFill>
                  <a:srgbClr val="C00000"/>
                </a:solidFill>
              </a:rPr>
              <a:t>Continue </a:t>
            </a:r>
          </a:p>
          <a:p>
            <a:r>
              <a:rPr kumimoji="1" lang="en-US" altLang="ko-Kore-KR" sz="1100" dirty="0">
                <a:solidFill>
                  <a:srgbClr val="C00000"/>
                </a:solidFill>
              </a:rPr>
              <a:t>Next Page</a:t>
            </a:r>
            <a:endParaRPr kumimoji="1" lang="ko-Kore-KR" altLang="en-US" sz="11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98240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2" name="Google Shape;402;p31"/>
          <p:cNvGraphicFramePr/>
          <p:nvPr>
            <p:extLst>
              <p:ext uri="{D42A27DB-BD31-4B8C-83A1-F6EECF244321}">
                <p14:modId xmlns:p14="http://schemas.microsoft.com/office/powerpoint/2010/main" val="1645659515"/>
              </p:ext>
            </p:extLst>
          </p:nvPr>
        </p:nvGraphicFramePr>
        <p:xfrm>
          <a:off x="0" y="2511642"/>
          <a:ext cx="2328875" cy="2696174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13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NO ENGINE BLEED </a:t>
                      </a:r>
                      <a:r>
                        <a:rPr lang="en-US" sz="1000" dirty="0">
                          <a:solidFill>
                            <a:srgbClr val="FFC000"/>
                          </a:solidFill>
                          <a:latin typeface="+mn-lt"/>
                        </a:rPr>
                        <a:t>LANDING</a:t>
                      </a:r>
                      <a:endParaRPr sz="1000" dirty="0">
                        <a:solidFill>
                          <a:srgbClr val="FFC00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950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latin typeface="+mn-lt"/>
                        </a:rPr>
                        <a:t>GA Thrust </a:t>
                      </a:r>
                      <a:r>
                        <a:rPr lang="ko-KR" altLang="en-US" sz="700" dirty="0">
                          <a:latin typeface="+mn-lt"/>
                        </a:rPr>
                        <a:t>추가 필요시 </a:t>
                      </a:r>
                      <a:r>
                        <a:rPr lang="en-US" altLang="ko-KR" sz="700" b="1" dirty="0">
                          <a:solidFill>
                            <a:srgbClr val="C00000"/>
                          </a:solidFill>
                          <a:latin typeface="+mn-lt"/>
                        </a:rPr>
                        <a:t>10000ft</a:t>
                      </a:r>
                      <a:r>
                        <a:rPr lang="en-US" altLang="ko-KR" sz="700" dirty="0">
                          <a:latin typeface="+mn-lt"/>
                        </a:rPr>
                        <a:t> </a:t>
                      </a:r>
                      <a:r>
                        <a:rPr lang="ko-KR" altLang="en-US" sz="700" dirty="0">
                          <a:latin typeface="+mn-lt"/>
                        </a:rPr>
                        <a:t>이하에서 수행</a:t>
                      </a:r>
                      <a:endParaRPr sz="7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587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FL200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or TOD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이하 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switch . . . .</a:t>
                      </a:r>
                      <a:r>
                        <a:rPr lang="ko-KR" alt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START</a:t>
                      </a:r>
                      <a:endParaRPr sz="1200" dirty="0">
                        <a:solidFill>
                          <a:srgbClr val="00B05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5533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When below 10,000 ft: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WING ANTI-ICE switch . . . . . . . . . . .  OFF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Right PACK switch . . . . . . . . . . . . .  AUTO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ISOLATION VALVE switch . . . .. .  CLOSE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Left PACK switch . . . . . . . . . . . . . .  AUTO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No. 1 BLEED air switch . . . . . OFF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BLEED air switch . . . . . . . . . . . . . ON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No. 2 BLEED air switch . . . . . OFF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Bleed Air DUCT PRESS indicator . .Check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Ensure that APU bleed air supplies the packs.</a:t>
                      </a:r>
                      <a:endParaRPr sz="1100" dirty="0">
                        <a:solidFill>
                          <a:srgbClr val="00B05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864529546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C10DF26-E717-6E81-27C6-F6B26E149BB6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2" name="Google Shape;402;p31">
            <a:extLst>
              <a:ext uri="{FF2B5EF4-FFF2-40B4-BE49-F238E27FC236}">
                <a16:creationId xmlns:a16="http://schemas.microsoft.com/office/drawing/2014/main" id="{22E60F0B-EE5F-9463-9E12-FE63A897D8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3942609"/>
              </p:ext>
            </p:extLst>
          </p:nvPr>
        </p:nvGraphicFramePr>
        <p:xfrm>
          <a:off x="-12" y="7167"/>
          <a:ext cx="2328875" cy="2441294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179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NO ENGINE BLEED </a:t>
                      </a:r>
                      <a:r>
                        <a:rPr lang="en-US" sz="1000" dirty="0">
                          <a:solidFill>
                            <a:srgbClr val="FFC000"/>
                          </a:solidFill>
                          <a:latin typeface="+mn-lt"/>
                        </a:rPr>
                        <a:t>AFTERTAKEOFF</a:t>
                      </a:r>
                      <a:endParaRPr sz="1000" dirty="0">
                        <a:solidFill>
                          <a:srgbClr val="FFC00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56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latin typeface="+mn-lt"/>
                        </a:rPr>
                        <a:t>ENG Fail</a:t>
                      </a:r>
                      <a:r>
                        <a:rPr lang="ko-KR" altLang="en-US" sz="700" dirty="0">
                          <a:latin typeface="+mn-lt"/>
                        </a:rPr>
                        <a:t>시 </a:t>
                      </a:r>
                      <a:r>
                        <a:rPr lang="en-US" altLang="ko-KR" sz="700" dirty="0">
                          <a:latin typeface="+mn-lt"/>
                        </a:rPr>
                        <a:t>FE+1500ft or Obstacle CLR</a:t>
                      </a:r>
                      <a:r>
                        <a:rPr lang="ko-KR" altLang="en-US" sz="700" dirty="0">
                          <a:latin typeface="+mn-lt"/>
                        </a:rPr>
                        <a:t>후 수행하라</a:t>
                      </a:r>
                      <a:r>
                        <a:rPr lang="en-US" altLang="ko-KR" sz="700" dirty="0">
                          <a:latin typeface="+mn-lt"/>
                        </a:rPr>
                        <a:t>.</a:t>
                      </a:r>
                      <a:endParaRPr sz="7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047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N1, Climb Thrust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(APU Bleed MAX 17000ft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endParaRPr lang="en-US" sz="900" b="1" dirty="0">
                        <a:solidFill>
                          <a:srgbClr val="C0000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No. 2 BLEED air switch . . . . . . ON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BLEED air switch. . . . . . . . . . . .  OFF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Helvetica Neue"/>
                          <a:sym typeface="Helvetica Neue"/>
                        </a:rPr>
                        <a:t>CABIN rate of CLIMB indicator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Helvetica Neue"/>
                          <a:sym typeface="Helvetica Neue"/>
                        </a:rPr>
                        <a:t>안정되면</a:t>
                      </a:r>
                      <a:endParaRPr lang="en-US" sz="8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No. 1 BLEED air switch . . . . . . ON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ISOLATION VALVE switch . . . . . . .  AUTO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switch . . . . . . OFF (or ON for EDTO)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For EDTO flights, APU EXP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까지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ON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유지하라</a:t>
                      </a:r>
                      <a:endParaRPr lang="en-US" sz="800" b="0" dirty="0">
                        <a:solidFill>
                          <a:schemeClr val="tx1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Bleed Air DUCT PRESS indicator . .Check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Ensure that </a:t>
                      </a:r>
                      <a:r>
                        <a:rPr lang="en-US" sz="800" b="1" dirty="0" err="1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bleed air supplies the packs.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217870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2" name="Google Shape;402;p31"/>
          <p:cNvGraphicFramePr/>
          <p:nvPr>
            <p:extLst>
              <p:ext uri="{D42A27DB-BD31-4B8C-83A1-F6EECF244321}">
                <p14:modId xmlns:p14="http://schemas.microsoft.com/office/powerpoint/2010/main" val="1637709230"/>
              </p:ext>
            </p:extLst>
          </p:nvPr>
        </p:nvGraphicFramePr>
        <p:xfrm>
          <a:off x="0" y="1892739"/>
          <a:ext cx="2328875" cy="2960271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GND AIR CART USE</a:t>
                      </a:r>
                      <a:endParaRPr sz="10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latin typeface="+mn-lt"/>
                        </a:rPr>
                        <a:t>APU </a:t>
                      </a:r>
                      <a:r>
                        <a:rPr lang="ko-KR" altLang="en-US" sz="700" dirty="0">
                          <a:latin typeface="+mn-lt"/>
                        </a:rPr>
                        <a:t>부작동시 </a:t>
                      </a:r>
                      <a:r>
                        <a:rPr lang="en-US" altLang="ko-KR" sz="700" dirty="0">
                          <a:latin typeface="+mn-lt"/>
                        </a:rPr>
                        <a:t>AIR CART</a:t>
                      </a:r>
                      <a:r>
                        <a:rPr lang="ko-KR" altLang="en-US" sz="700" dirty="0">
                          <a:latin typeface="+mn-lt"/>
                        </a:rPr>
                        <a:t>로 </a:t>
                      </a:r>
                      <a:r>
                        <a:rPr lang="en-US" altLang="ko-KR" sz="700" dirty="0">
                          <a:latin typeface="+mn-lt"/>
                        </a:rPr>
                        <a:t>PACK</a:t>
                      </a:r>
                      <a:r>
                        <a:rPr lang="ko-KR" altLang="en-US" sz="700" dirty="0">
                          <a:latin typeface="+mn-lt"/>
                        </a:rPr>
                        <a:t>과 시동을 위해 사용</a:t>
                      </a:r>
                      <a:endParaRPr lang="en-US" altLang="ko-KR" sz="700"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latin typeface="+mn-lt"/>
                        </a:rPr>
                        <a:t>AIR CART</a:t>
                      </a:r>
                      <a:r>
                        <a:rPr lang="ko-KR" altLang="en-US" sz="700" dirty="0">
                          <a:latin typeface="+mn-lt"/>
                        </a:rPr>
                        <a:t>는 외부 </a:t>
                      </a:r>
                      <a:r>
                        <a:rPr lang="en-US" altLang="ko-KR" sz="700" dirty="0">
                          <a:latin typeface="+mn-lt"/>
                        </a:rPr>
                        <a:t>BLEED</a:t>
                      </a:r>
                      <a:r>
                        <a:rPr lang="ko-KR" altLang="en-US" sz="700" dirty="0">
                          <a:latin typeface="+mn-lt"/>
                        </a:rPr>
                        <a:t> </a:t>
                      </a:r>
                      <a:r>
                        <a:rPr lang="en-US" altLang="ko-KR" sz="700" dirty="0">
                          <a:latin typeface="+mn-lt"/>
                        </a:rPr>
                        <a:t>AIR</a:t>
                      </a:r>
                      <a:r>
                        <a:rPr lang="ko-KR" altLang="en-US" sz="700" dirty="0">
                          <a:latin typeface="+mn-lt"/>
                        </a:rPr>
                        <a:t>의 역할을 함</a:t>
                      </a:r>
                      <a:r>
                        <a:rPr lang="en-US" altLang="ko-KR" sz="700" dirty="0">
                          <a:latin typeface="+mn-lt"/>
                        </a:rPr>
                        <a:t>.</a:t>
                      </a:r>
                      <a:endParaRPr sz="7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BLEED air switch . . . . . . . . . . . . OFF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ISOLATION VALVE switch . . . . . . . </a:t>
                      </a:r>
                      <a:r>
                        <a:rPr lang="ko-KR" alt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OPEN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RECIRC FAN switches . . . . . . . . . .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AUTO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Trim Air Switch . . . . . . . . . . . . . . . . . . . ON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PACK switches . . . . . . . . . AUTO or HIGH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Cabin temperature selectors . . . . . 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AUTO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Set for desired temperature.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Duct pressure . . . . . . . . . 20 psi minimum</a:t>
                      </a:r>
                      <a:endParaRPr kumimoji="0" lang="en-US" altLang="ko-Kore-KR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20 psi</a:t>
                      </a:r>
                      <a:r>
                        <a:rPr kumimoji="0" lang="ko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이하고 </a:t>
                      </a: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</a:t>
                      </a:r>
                      <a:r>
                        <a:rPr kumimoji="0" lang="ko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사용가능시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ISOLATION VALVE switch . . . . . . .  AUTO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BLEED air switch. . . . . . . . . . . . .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left pack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,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external air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right pack.</a:t>
                      </a:r>
                      <a:endParaRPr kumimoji="0" lang="en-US" altLang="ko-Kore-KR" sz="105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+mn-lt"/>
                        <a:cs typeface="Calibri"/>
                        <a:sym typeface="Arial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724847737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C10DF26-E717-6E81-27C6-F6B26E149BB6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+mn-lt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+mn-lt"/>
              <a:ea typeface="HeadLineA" pitchFamily="2" charset="-127"/>
            </a:endParaRPr>
          </a:p>
        </p:txBody>
      </p:sp>
      <p:graphicFrame>
        <p:nvGraphicFramePr>
          <p:cNvPr id="2" name="Google Shape;402;p31">
            <a:extLst>
              <a:ext uri="{FF2B5EF4-FFF2-40B4-BE49-F238E27FC236}">
                <a16:creationId xmlns:a16="http://schemas.microsoft.com/office/drawing/2014/main" id="{EB44648E-001A-8E9D-2B8C-BD51554662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0091375"/>
              </p:ext>
            </p:extLst>
          </p:nvPr>
        </p:nvGraphicFramePr>
        <p:xfrm>
          <a:off x="-12" y="9491"/>
          <a:ext cx="2328875" cy="1747612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GND CONDITIONED AIR USE</a:t>
                      </a:r>
                      <a:endParaRPr sz="10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dirty="0">
                          <a:latin typeface="+mn-lt"/>
                        </a:rPr>
                        <a:t>공항 요구로 </a:t>
                      </a:r>
                      <a:r>
                        <a:rPr lang="en-US" altLang="ko-KR" sz="700" dirty="0">
                          <a:latin typeface="+mn-lt"/>
                        </a:rPr>
                        <a:t>APU OFF</a:t>
                      </a:r>
                      <a:r>
                        <a:rPr lang="ko-KR" altLang="en-US" sz="700" dirty="0">
                          <a:latin typeface="+mn-lt"/>
                        </a:rPr>
                        <a:t>후 기내 온도 조절을 위한 방법</a:t>
                      </a:r>
                      <a:endParaRPr lang="en-US" altLang="ko-KR" sz="700"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latin typeface="+mn-lt"/>
                        </a:rPr>
                        <a:t>Air Cart</a:t>
                      </a:r>
                      <a:r>
                        <a:rPr lang="ko-KR" altLang="en-US" sz="700" dirty="0">
                          <a:latin typeface="+mn-lt"/>
                        </a:rPr>
                        <a:t>와는 다르며 단순 에어컨 기능만 함</a:t>
                      </a:r>
                      <a:r>
                        <a:rPr lang="en-US" altLang="ko-KR" sz="700" dirty="0">
                          <a:latin typeface="+mn-lt"/>
                        </a:rPr>
                        <a:t>.</a:t>
                      </a:r>
                      <a:r>
                        <a:rPr lang="ko-KR" altLang="en-US" sz="700" dirty="0">
                          <a:latin typeface="+mn-lt"/>
                        </a:rPr>
                        <a:t> </a:t>
                      </a:r>
                      <a:endParaRPr sz="7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GPU Connect – GPU ONBUS – APU OFF </a:t>
                      </a:r>
                      <a:r>
                        <a:rPr lang="en-US" sz="8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Ground conditioned air 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연결 전</a:t>
                      </a:r>
                      <a:r>
                        <a:rPr lang="en-US" sz="8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PACK switches . . . . . . . . . . . . . . . . . . OFF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Packs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의 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damage</a:t>
                      </a: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를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방지하기 위함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.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lang="en-US" sz="900" b="1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Start – APU ONBUS – GPU, GND Air </a:t>
                      </a:r>
                      <a:r>
                        <a:rPr kumimoji="0" lang="ko-Kore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제거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kumimoji="0" lang="en-US" altLang="ko-Kore-KR" sz="9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PACK switches . . . . . . . . . . . . .As needed</a:t>
                      </a:r>
                      <a:endParaRPr kumimoji="0" lang="en-US" altLang="ko-Kore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300403791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8409F7C-9A34-07D3-B638-05B5A50E1A63}"/>
              </a:ext>
            </a:extLst>
          </p:cNvPr>
          <p:cNvSpPr txBox="1"/>
          <p:nvPr/>
        </p:nvSpPr>
        <p:spPr>
          <a:xfrm>
            <a:off x="1406773" y="5170979"/>
            <a:ext cx="9941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100" dirty="0">
                <a:solidFill>
                  <a:srgbClr val="C00000"/>
                </a:solidFill>
                <a:latin typeface="+mn-lt"/>
              </a:rPr>
              <a:t>ENG START</a:t>
            </a:r>
          </a:p>
          <a:p>
            <a:r>
              <a:rPr kumimoji="1" lang="en-US" altLang="ko-Kore-KR" sz="1100" dirty="0">
                <a:solidFill>
                  <a:srgbClr val="C00000"/>
                </a:solidFill>
                <a:latin typeface="+mn-lt"/>
              </a:rPr>
              <a:t>Next Page</a:t>
            </a:r>
            <a:endParaRPr kumimoji="1" lang="ko-Kore-KR" altLang="en-US" sz="1100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7057112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2" name="Google Shape;402;p31"/>
          <p:cNvGraphicFramePr/>
          <p:nvPr>
            <p:extLst>
              <p:ext uri="{D42A27DB-BD31-4B8C-83A1-F6EECF244321}">
                <p14:modId xmlns:p14="http://schemas.microsoft.com/office/powerpoint/2010/main" val="2248538797"/>
              </p:ext>
            </p:extLst>
          </p:nvPr>
        </p:nvGraphicFramePr>
        <p:xfrm>
          <a:off x="0" y="2391489"/>
          <a:ext cx="2328875" cy="2842737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ENG CROSSBLEED START</a:t>
                      </a:r>
                      <a:endParaRPr sz="10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</a:rPr>
                        <a:t>#1 ENGBLEED </a:t>
                      </a:r>
                      <a:r>
                        <a:rPr lang="ko-KR" altLang="en-US" sz="800" dirty="0">
                          <a:latin typeface="+mn-lt"/>
                        </a:rPr>
                        <a:t>로 </a:t>
                      </a:r>
                      <a:r>
                        <a:rPr lang="en-US" altLang="ko-KR" sz="800" dirty="0">
                          <a:latin typeface="+mn-lt"/>
                        </a:rPr>
                        <a:t>#2</a:t>
                      </a:r>
                      <a:r>
                        <a:rPr lang="ko-KR" altLang="en-US" sz="800" dirty="0">
                          <a:latin typeface="+mn-lt"/>
                        </a:rPr>
                        <a:t> </a:t>
                      </a:r>
                      <a:r>
                        <a:rPr lang="en-US" altLang="ko-KR" sz="800" dirty="0">
                          <a:latin typeface="+mn-lt"/>
                        </a:rPr>
                        <a:t>ENG START</a:t>
                      </a:r>
                      <a:endParaRPr sz="8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PushBack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완료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,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#2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 Area CLR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Parking brake . . . . . . . . . . . . . . . . . . .  SET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BLEED air switches . . . . . . . . .ON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BLEED air switch . . . . . . . . . . . . OFF</a:t>
                      </a:r>
                      <a:endParaRPr lang="en-US" sz="900" b="1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PACK switches . . . . . . . . . . . . . . . . . . OFF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ISOLATION VALVE switch . . . . . . .  AUTO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 Bleed air 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Helvetica Neue"/>
                          <a:sym typeface="Helvetica Neue"/>
                        </a:rPr>
                        <a:t>들어오는지 확인하라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.</a:t>
                      </a: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Helvetica Neue"/>
                          <a:sym typeface="Helvetica Neue"/>
                        </a:rPr>
                        <a:t> </a:t>
                      </a:r>
                      <a:endParaRPr lang="en-US" sz="800" b="0" dirty="0">
                        <a:solidFill>
                          <a:schemeClr val="tx1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#1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thrust lever . . . . </a:t>
                      </a:r>
                      <a:r>
                        <a:rPr lang="ko-KR" alt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Advance thrust lever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Duct Press 30PSI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까지 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TH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증가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(-8 : IDLE)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Starting ENG #2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Stabilized - #1 ENG IDLE – After START Flow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AFTER START CHKLIST</a:t>
                      </a:r>
                      <a:endParaRPr sz="1000" b="1" dirty="0">
                        <a:solidFill>
                          <a:srgbClr val="00B05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C10DF26-E717-6E81-27C6-F6B26E149BB6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2" name="Google Shape;402;p31">
            <a:extLst>
              <a:ext uri="{FF2B5EF4-FFF2-40B4-BE49-F238E27FC236}">
                <a16:creationId xmlns:a16="http://schemas.microsoft.com/office/drawing/2014/main" id="{EB44648E-001A-8E9D-2B8C-BD51554662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0291280"/>
              </p:ext>
            </p:extLst>
          </p:nvPr>
        </p:nvGraphicFramePr>
        <p:xfrm>
          <a:off x="-12" y="9491"/>
          <a:ext cx="2328875" cy="232972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STARTING with GND AIR SOURCE</a:t>
                      </a:r>
                      <a:endParaRPr sz="10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3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#1 ENG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먼저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우측에 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AIR CART, GPU </a:t>
                      </a:r>
                      <a:r>
                        <a:rPr lang="ko-KR" altLang="en-US" sz="800" dirty="0">
                          <a:latin typeface="+mn-ea"/>
                          <a:ea typeface="+mn-ea"/>
                        </a:rPr>
                        <a:t>연결됨</a:t>
                      </a:r>
                      <a:r>
                        <a:rPr lang="en-US" altLang="ko-KR" sz="80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  <a:latin typeface="+mn-lt"/>
                        </a:rPr>
                        <a:t>“Req Engine Start up Present </a:t>
                      </a:r>
                      <a:r>
                        <a:rPr lang="en-US" altLang="ko-KR" sz="800" b="1" dirty="0" err="1">
                          <a:solidFill>
                            <a:srgbClr val="00B050"/>
                          </a:solidFill>
                          <a:latin typeface="+mn-lt"/>
                        </a:rPr>
                        <a:t>Positon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  <a:latin typeface="+mn-lt"/>
                        </a:rPr>
                        <a:t>~~~”</a:t>
                      </a: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No. 1 </a:t>
                      </a: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must be started first.</a:t>
                      </a:r>
                      <a:endParaRPr lang="en-US" sz="900" b="1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When cleared to start: -&gt; 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Before Start CHKLIST</a:t>
                      </a:r>
                      <a:endParaRPr lang="en-US" sz="900" b="1" dirty="0">
                        <a:solidFill>
                          <a:srgbClr val="00B05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BLEED air switch . . . . . . . . . . . . OFF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No. 1 start . . . . . . . . . .Accomplish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Use normal start procedures. -&gt; 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PACKS – OFF…</a:t>
                      </a:r>
                      <a:endParaRPr lang="en-US" sz="900" b="1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Generator No. 1 switch . . . . . . . . . . . .  ON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Disconnect Air Cart &amp; GPU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“Request Pushback” (if needed)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  <a:latin typeface="+mn-ea"/>
                          <a:ea typeface="+mn-ea"/>
                          <a:cs typeface="Helvetica Neue"/>
                          <a:sym typeface="Helvetica Neue"/>
                        </a:rPr>
                        <a:t>#2 </a:t>
                      </a:r>
                      <a:r>
                        <a:rPr lang="ko-KR" altLang="en-US" sz="800" b="1" dirty="0" err="1">
                          <a:solidFill>
                            <a:srgbClr val="C00000"/>
                          </a:solidFill>
                          <a:latin typeface="+mn-ea"/>
                          <a:ea typeface="+mn-ea"/>
                          <a:cs typeface="Helvetica Neue"/>
                          <a:sym typeface="Helvetica Neue"/>
                        </a:rPr>
                        <a:t>시동전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  <a:latin typeface="+mn-ea"/>
                          <a:ea typeface="+mn-ea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  <a:latin typeface="+mn-ea"/>
                          <a:ea typeface="+mn-ea"/>
                          <a:cs typeface="Helvetica Neue"/>
                          <a:sym typeface="Helvetica Neue"/>
                        </a:rPr>
                        <a:t>Air Cart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  <a:latin typeface="+mn-ea"/>
                          <a:ea typeface="+mn-ea"/>
                          <a:cs typeface="Helvetica Neue"/>
                          <a:sym typeface="Helvetica Neue"/>
                        </a:rPr>
                        <a:t>제거 반드시 확인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  <a:latin typeface="+mn-ea"/>
                          <a:ea typeface="+mn-ea"/>
                          <a:cs typeface="Helvetica Neue"/>
                          <a:sym typeface="Helvetica Neue"/>
                        </a:rPr>
                        <a:t>!!</a:t>
                      </a:r>
                      <a:endParaRPr lang="en-US" sz="800" b="1" dirty="0">
                        <a:solidFill>
                          <a:srgbClr val="C00000"/>
                        </a:solidFill>
                        <a:latin typeface="+mn-ea"/>
                        <a:ea typeface="+mn-ea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6167801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7" name="Google Shape;377;p28"/>
          <p:cNvGraphicFramePr/>
          <p:nvPr>
            <p:extLst>
              <p:ext uri="{D42A27DB-BD31-4B8C-83A1-F6EECF244321}">
                <p14:modId xmlns:p14="http://schemas.microsoft.com/office/powerpoint/2010/main" val="2732521415"/>
              </p:ext>
            </p:extLst>
          </p:nvPr>
        </p:nvGraphicFramePr>
        <p:xfrm>
          <a:off x="7" y="1099855"/>
          <a:ext cx="2328775" cy="135744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34173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Height Above FE (Feet)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200-800ft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TEMP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400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500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600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700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800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0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40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40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50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-5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40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40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50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60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70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-10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40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50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60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70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80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-15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40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50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60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80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90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100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-20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50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60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70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90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100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120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56798653"/>
                  </a:ext>
                </a:extLst>
              </a:tr>
            </a:tbl>
          </a:graphicData>
        </a:graphic>
      </p:graphicFrame>
      <p:graphicFrame>
        <p:nvGraphicFramePr>
          <p:cNvPr id="381" name="Google Shape;381;p28"/>
          <p:cNvGraphicFramePr/>
          <p:nvPr>
            <p:extLst>
              <p:ext uri="{D42A27DB-BD31-4B8C-83A1-F6EECF244321}">
                <p14:modId xmlns:p14="http://schemas.microsoft.com/office/powerpoint/2010/main" val="3119754218"/>
              </p:ext>
            </p:extLst>
          </p:nvPr>
        </p:nvGraphicFramePr>
        <p:xfrm>
          <a:off x="7" y="0"/>
          <a:ext cx="2328850" cy="10668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rgbClr val="FFC000"/>
                          </a:solidFill>
                        </a:rPr>
                        <a:t>COLD TEMP CORRECTION General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b="0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700" b="0" dirty="0">
                          <a:solidFill>
                            <a:schemeClr val="bg1"/>
                          </a:solidFill>
                        </a:rPr>
                        <a:t>도 간격은 보수적으로 </a:t>
                      </a:r>
                      <a:r>
                        <a:rPr lang="ko-KR" altLang="en-US" sz="700" b="0" dirty="0" err="1">
                          <a:solidFill>
                            <a:schemeClr val="bg1"/>
                          </a:solidFill>
                        </a:rPr>
                        <a:t>보간법</a:t>
                      </a:r>
                      <a:r>
                        <a:rPr lang="ko-KR" altLang="en-US" sz="700" b="0" dirty="0">
                          <a:solidFill>
                            <a:schemeClr val="bg1"/>
                          </a:solidFill>
                        </a:rPr>
                        <a:t> 적용됨</a:t>
                      </a:r>
                      <a:endParaRPr sz="700" b="0" dirty="0">
                        <a:solidFill>
                          <a:schemeClr val="bg1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Min </a:t>
                      </a:r>
                      <a:r>
                        <a:rPr lang="en-US" sz="700" dirty="0" err="1"/>
                        <a:t>은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반드시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수정</a:t>
                      </a:r>
                      <a:r>
                        <a:rPr lang="en-US" sz="700" dirty="0"/>
                        <a:t> (</a:t>
                      </a:r>
                      <a:r>
                        <a:rPr lang="en-US" sz="700" dirty="0" err="1"/>
                        <a:t>중간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고도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CORRECTION은</a:t>
                      </a:r>
                      <a:r>
                        <a:rPr lang="en-US" sz="700" dirty="0"/>
                        <a:t> PIC </a:t>
                      </a:r>
                      <a:r>
                        <a:rPr lang="en-US" sz="700" dirty="0" err="1"/>
                        <a:t>결정</a:t>
                      </a:r>
                      <a:r>
                        <a:rPr lang="en-US" sz="700" dirty="0"/>
                        <a:t>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Missed App </a:t>
                      </a:r>
                      <a:r>
                        <a:rPr lang="en-US" sz="700" dirty="0" err="1"/>
                        <a:t>고도는</a:t>
                      </a:r>
                      <a:r>
                        <a:rPr lang="en-US" sz="700" dirty="0"/>
                        <a:t> ATC </a:t>
                      </a:r>
                      <a:r>
                        <a:rPr lang="en-US" sz="700" dirty="0" err="1"/>
                        <a:t>협조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필요</a:t>
                      </a:r>
                      <a:endParaRPr sz="7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b="1" dirty="0">
                          <a:solidFill>
                            <a:srgbClr val="0070C0"/>
                          </a:solidFill>
                        </a:rPr>
                        <a:t>반드시 고도 </a:t>
                      </a:r>
                      <a:r>
                        <a:rPr lang="en-US" altLang="ko-KR" sz="700" b="1" dirty="0">
                          <a:solidFill>
                            <a:srgbClr val="0070C0"/>
                          </a:solidFill>
                        </a:rPr>
                        <a:t>–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ko-KR" sz="700" b="1" dirty="0">
                          <a:solidFill>
                            <a:srgbClr val="0070C0"/>
                          </a:solidFill>
                        </a:rPr>
                        <a:t>FE 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</a:rPr>
                        <a:t>후의 고도를 </a:t>
                      </a:r>
                      <a:r>
                        <a:rPr lang="ko-KR" altLang="en-US" sz="700" b="1" dirty="0" err="1">
                          <a:solidFill>
                            <a:srgbClr val="0070C0"/>
                          </a:solidFill>
                        </a:rPr>
                        <a:t>보정해야함</a:t>
                      </a:r>
                      <a:r>
                        <a:rPr lang="en-US" altLang="ko-KR" sz="700" b="1" dirty="0">
                          <a:solidFill>
                            <a:srgbClr val="0070C0"/>
                          </a:solidFill>
                        </a:rPr>
                        <a:t>.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</a:rPr>
                        <a:t> </a:t>
                      </a:r>
                      <a:endParaRPr lang="en-US" altLang="ko-KR" sz="7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7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solidFill>
                            <a:srgbClr val="0070C0"/>
                          </a:solidFill>
                        </a:rPr>
                        <a:t>Ex) FE 200</a:t>
                      </a:r>
                      <a:r>
                        <a:rPr lang="en-US" altLang="ko-KR" sz="700" b="1" dirty="0">
                          <a:solidFill>
                            <a:srgbClr val="0070C0"/>
                          </a:solidFill>
                        </a:rPr>
                        <a:t>ft 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</a:rPr>
                        <a:t>공항 </a:t>
                      </a:r>
                      <a:r>
                        <a:rPr lang="en-US" altLang="ko-KR" sz="700" b="1" dirty="0">
                          <a:solidFill>
                            <a:srgbClr val="0070C0"/>
                          </a:solidFill>
                        </a:rPr>
                        <a:t>: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ko-KR" sz="700" b="1" dirty="0">
                          <a:solidFill>
                            <a:srgbClr val="0070C0"/>
                          </a:solidFill>
                        </a:rPr>
                        <a:t>5000ft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</a:rPr>
                        <a:t>는 </a:t>
                      </a:r>
                      <a:r>
                        <a:rPr lang="en-US" altLang="ko-KR" sz="700" b="1" dirty="0">
                          <a:solidFill>
                            <a:srgbClr val="0070C0"/>
                          </a:solidFill>
                        </a:rPr>
                        <a:t>4800ft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</a:rPr>
                        <a:t>만 </a:t>
                      </a:r>
                      <a:r>
                        <a:rPr lang="ko-KR" altLang="en-US" sz="700" b="1" dirty="0" err="1">
                          <a:solidFill>
                            <a:srgbClr val="0070C0"/>
                          </a:solidFill>
                        </a:rPr>
                        <a:t>보정해야함</a:t>
                      </a:r>
                      <a:r>
                        <a:rPr lang="en-US" altLang="ko-KR" sz="700" b="1" dirty="0">
                          <a:solidFill>
                            <a:srgbClr val="0070C0"/>
                          </a:solidFill>
                        </a:rPr>
                        <a:t>.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</a:rPr>
                        <a:t> </a:t>
                      </a:r>
                      <a:endParaRPr sz="700" b="1" dirty="0">
                        <a:solidFill>
                          <a:srgbClr val="0070C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226436469"/>
                  </a:ext>
                </a:extLst>
              </a:tr>
            </a:tbl>
          </a:graphicData>
        </a:graphic>
      </p:graphicFrame>
      <p:sp>
        <p:nvSpPr>
          <p:cNvPr id="382" name="Google Shape;382;p28"/>
          <p:cNvSpPr txBox="1"/>
          <p:nvPr/>
        </p:nvSpPr>
        <p:spPr>
          <a:xfrm>
            <a:off x="0" y="5241265"/>
            <a:ext cx="1584088" cy="25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GMP, CJU, CJJ next page</a:t>
            </a:r>
            <a:endParaRPr sz="1050" dirty="0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6196B91-167A-7407-2A65-8B29A3124F68}"/>
              </a:ext>
            </a:extLst>
          </p:cNvPr>
          <p:cNvSpPr/>
          <p:nvPr/>
        </p:nvSpPr>
        <p:spPr>
          <a:xfrm>
            <a:off x="1545366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3" name="Google Shape;377;p28">
            <a:extLst>
              <a:ext uri="{FF2B5EF4-FFF2-40B4-BE49-F238E27FC236}">
                <a16:creationId xmlns:a16="http://schemas.microsoft.com/office/drawing/2014/main" id="{87F6FFF9-91B5-765E-7C49-0198867FA8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5032359"/>
              </p:ext>
            </p:extLst>
          </p:nvPr>
        </p:nvGraphicFramePr>
        <p:xfrm>
          <a:off x="2356" y="2496279"/>
          <a:ext cx="2328775" cy="135744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34574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Height Above FE (Feet)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900-5000ft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TEMP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900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1000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1500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2000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3000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4000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5000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0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50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60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90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120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170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230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280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-5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70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80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120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160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230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310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390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-10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90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100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150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200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290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390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490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-15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110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120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180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240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360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480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600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661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-20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130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140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210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280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420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570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710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56798653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66801E4-3ED8-B281-2C8A-63070C97C57C}"/>
              </a:ext>
            </a:extLst>
          </p:cNvPr>
          <p:cNvSpPr/>
          <p:nvPr/>
        </p:nvSpPr>
        <p:spPr>
          <a:xfrm>
            <a:off x="66127" y="453560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5" name="직사각형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E8B52D6-2250-6FEA-FA01-2747CB81C281}"/>
              </a:ext>
            </a:extLst>
          </p:cNvPr>
          <p:cNvSpPr/>
          <p:nvPr/>
        </p:nvSpPr>
        <p:spPr>
          <a:xfrm>
            <a:off x="73208" y="41952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527F55-1A9F-C247-A6B1-9D9CFFC42267}"/>
              </a:ext>
            </a:extLst>
          </p:cNvPr>
          <p:cNvSpPr txBox="1"/>
          <p:nvPr/>
        </p:nvSpPr>
        <p:spPr>
          <a:xfrm>
            <a:off x="-158860" y="3881406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007039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7" name="Google Shape;377;p28"/>
          <p:cNvGraphicFramePr/>
          <p:nvPr>
            <p:extLst>
              <p:ext uri="{D42A27DB-BD31-4B8C-83A1-F6EECF244321}">
                <p14:modId xmlns:p14="http://schemas.microsoft.com/office/powerpoint/2010/main" val="1810471796"/>
              </p:ext>
            </p:extLst>
          </p:nvPr>
        </p:nvGraphicFramePr>
        <p:xfrm>
          <a:off x="7" y="550180"/>
          <a:ext cx="2328775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160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GMP 32L (261’) / 32R (262’) / 14R (254’)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32L/R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8000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5500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5300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4000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2800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2300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8450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5810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5600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2970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2440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2120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8620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5930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5710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3030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2490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2160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8780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6040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5820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3080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2530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2200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R14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2800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1400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4000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2970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3030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1520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3080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1540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78" name="Google Shape;378;p28"/>
          <p:cNvGraphicFramePr/>
          <p:nvPr/>
        </p:nvGraphicFramePr>
        <p:xfrm>
          <a:off x="7" y="2364823"/>
          <a:ext cx="2328800" cy="9696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91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160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07 (307’) / 25 (296’)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2900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8000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3070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1900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8450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4300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1940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8620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1970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8780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79" name="Google Shape;379;p28"/>
          <p:cNvGraphicFramePr/>
          <p:nvPr/>
        </p:nvGraphicFramePr>
        <p:xfrm>
          <a:off x="0" y="3396272"/>
          <a:ext cx="2328800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91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1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160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CJJ 06L (387’) / 24R (296’)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06L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4400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3900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2100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7000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4650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4110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4740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4200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2270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7540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4810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7670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24R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6000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3700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2100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3900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2640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3980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2700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2270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4040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2730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81" name="Google Shape;381;p28"/>
          <p:cNvGraphicFramePr/>
          <p:nvPr/>
        </p:nvGraphicFramePr>
        <p:xfrm>
          <a:off x="7" y="0"/>
          <a:ext cx="2328850" cy="5486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COLD TEMP CORRECTION 1/2</a:t>
                      </a:r>
                      <a:endParaRPr sz="10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Min </a:t>
                      </a:r>
                      <a:r>
                        <a:rPr lang="en-US" sz="700" dirty="0" err="1"/>
                        <a:t>은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반드시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수정</a:t>
                      </a:r>
                      <a:r>
                        <a:rPr lang="en-US" sz="700" dirty="0"/>
                        <a:t> (</a:t>
                      </a:r>
                      <a:r>
                        <a:rPr lang="en-US" sz="700" dirty="0" err="1"/>
                        <a:t>중간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고도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CORRECTION은</a:t>
                      </a:r>
                      <a:r>
                        <a:rPr lang="en-US" sz="700" dirty="0"/>
                        <a:t> PIC </a:t>
                      </a:r>
                      <a:r>
                        <a:rPr lang="en-US" sz="700" dirty="0" err="1"/>
                        <a:t>결정</a:t>
                      </a:r>
                      <a:r>
                        <a:rPr lang="en-US" sz="700" dirty="0"/>
                        <a:t>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Missed App </a:t>
                      </a:r>
                      <a:r>
                        <a:rPr lang="en-US" sz="700" dirty="0" err="1"/>
                        <a:t>고도는</a:t>
                      </a:r>
                      <a:r>
                        <a:rPr lang="en-US" sz="700" dirty="0"/>
                        <a:t> ATC </a:t>
                      </a:r>
                      <a:r>
                        <a:rPr lang="en-US" sz="700" dirty="0" err="1"/>
                        <a:t>협조</a:t>
                      </a:r>
                      <a:r>
                        <a:rPr lang="en-US" sz="700" dirty="0"/>
                        <a:t> </a:t>
                      </a:r>
                      <a:r>
                        <a:rPr lang="en-US" sz="700" dirty="0" err="1"/>
                        <a:t>필요</a:t>
                      </a:r>
                      <a:endParaRPr sz="7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2" name="Google Shape;382;p28"/>
          <p:cNvSpPr txBox="1"/>
          <p:nvPr/>
        </p:nvSpPr>
        <p:spPr>
          <a:xfrm>
            <a:off x="0" y="5241265"/>
            <a:ext cx="1584088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ICN, KWJ, PUS next page</a:t>
            </a:r>
            <a:endParaRPr sz="1050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6196B91-167A-7407-2A65-8B29A3124F68}"/>
              </a:ext>
            </a:extLst>
          </p:cNvPr>
          <p:cNvSpPr/>
          <p:nvPr/>
        </p:nvSpPr>
        <p:spPr>
          <a:xfrm>
            <a:off x="1545366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7" name="Google Shape;387;p29"/>
          <p:cNvGraphicFramePr/>
          <p:nvPr/>
        </p:nvGraphicFramePr>
        <p:xfrm>
          <a:off x="7" y="255716"/>
          <a:ext cx="2328875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4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160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ALL RWY (243’)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33/34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7000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5000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3600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2600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1600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7400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3810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1700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7520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5390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3880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2810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1730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7680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3950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2860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15/16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2600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4000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3000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1700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2810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1730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6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2860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88" name="Google Shape;388;p29"/>
          <p:cNvGraphicFramePr/>
          <p:nvPr/>
        </p:nvGraphicFramePr>
        <p:xfrm>
          <a:off x="7" y="2016116"/>
          <a:ext cx="2328775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31475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KWJ 04R(266’),04L(610’) / 22L(610’)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04L/R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7000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2120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7500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2160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7590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7680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22L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5000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4100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3500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2900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2200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4000</a:t>
                      </a:r>
                      <a:endParaRPr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2120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3070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2160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2430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1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3190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2420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89" name="Google Shape;389;p29"/>
          <p:cNvGraphicFramePr/>
          <p:nvPr/>
        </p:nvGraphicFramePr>
        <p:xfrm>
          <a:off x="0" y="3780351"/>
          <a:ext cx="2328775" cy="1745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0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6465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PUS 36L(233’),36R(228’) / 18L/R (see below)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36L/R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6000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5000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2100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5390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3560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2250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3620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18L/R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6000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5000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4000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2600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1700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5290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4230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2760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1800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6340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-5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5390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2810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4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-10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5490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4390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2860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1870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6580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391" name="Google Shape;391;p29"/>
          <p:cNvGraphicFramePr/>
          <p:nvPr/>
        </p:nvGraphicFramePr>
        <p:xfrm>
          <a:off x="7" y="0"/>
          <a:ext cx="2328850" cy="2438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COLD TEMP CORRECTION 2/2</a:t>
                      </a:r>
                      <a:endParaRPr sz="10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A9FA331-F385-DAB6-152D-D16ACE7E220C}"/>
              </a:ext>
            </a:extLst>
          </p:cNvPr>
          <p:cNvSpPr/>
          <p:nvPr/>
        </p:nvSpPr>
        <p:spPr>
          <a:xfrm>
            <a:off x="1363204" y="263329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2" name="Google Shape;402;p31"/>
          <p:cNvGraphicFramePr/>
          <p:nvPr>
            <p:extLst>
              <p:ext uri="{D42A27DB-BD31-4B8C-83A1-F6EECF244321}">
                <p14:modId xmlns:p14="http://schemas.microsoft.com/office/powerpoint/2010/main" val="4176725796"/>
              </p:ext>
            </p:extLst>
          </p:nvPr>
        </p:nvGraphicFramePr>
        <p:xfrm>
          <a:off x="0" y="-1"/>
          <a:ext cx="2328875" cy="52221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105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COLD </a:t>
                      </a:r>
                      <a:r>
                        <a:rPr lang="en-US" sz="1000" dirty="0" err="1">
                          <a:latin typeface="+mn-lt"/>
                        </a:rPr>
                        <a:t>Wx</a:t>
                      </a:r>
                      <a:r>
                        <a:rPr lang="en-US" sz="1000" dirty="0">
                          <a:latin typeface="+mn-lt"/>
                        </a:rPr>
                        <a:t> Operation 1/2</a:t>
                      </a:r>
                      <a:endParaRPr sz="10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180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OAT (GND) / TAT (TAT) is 10°C (50°F) or below :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• visible moisture (clouds, fog with VIS 1SM (1600 m) or rain, snow, sleet, ice crystals...)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• ice, snow, slush and standing water is present on the ramps, taxiways, or runways.</a:t>
                      </a:r>
                      <a:endParaRPr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89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PREFLIGHT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PROBE HEAT switches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-------------------------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ON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196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START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NG : OAT -35</a:t>
                      </a:r>
                      <a:r>
                        <a:rPr lang="en-US" altLang="ko-Kore-KR" sz="800" b="0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Helvetica Neue"/>
                          <a:cs typeface="Helvetica Neue"/>
                          <a:sym typeface="Helvetica Neue"/>
                        </a:rPr>
                        <a:t>°C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TH</a:t>
                      </a:r>
                      <a:r>
                        <a:rPr lang="ko-KR" alt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변경전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2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분간 </a:t>
                      </a: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IDLE, Min Oil Press 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까지 </a:t>
                      </a: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IDLE 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수분간 유지</a:t>
                      </a: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, Oil Temp Nor 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후 </a:t>
                      </a: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Oil Press High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시 </a:t>
                      </a:r>
                      <a:r>
                        <a:rPr lang="en-US" altLang="ko-KR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ShutDown</a:t>
                      </a:r>
                      <a:endParaRPr lang="en-US" altLang="ko-KR" sz="800" b="0" dirty="0"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749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ANTI-ICE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START switches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CONT 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ANTI-ICE switches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ON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COWL V/V OPEN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지속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Bright</a:t>
                      </a:r>
                      <a:r>
                        <a:rPr lang="ko-KR" altLang="en-US" sz="800" dirty="0">
                          <a:latin typeface="+mn-lt"/>
                          <a:ea typeface="+mn-ea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: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APU Bleed OFF</a:t>
                      </a:r>
                      <a:r>
                        <a:rPr lang="ko-KR" altLang="en-US" sz="800" dirty="0">
                          <a:latin typeface="+mn-lt"/>
                          <a:ea typeface="+mn-ea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ISO V/V  AUTO</a:t>
                      </a:r>
                      <a:r>
                        <a:rPr lang="ko-KR" altLang="en-US" sz="800" dirty="0">
                          <a:latin typeface="+mn-lt"/>
                          <a:ea typeface="+mn-ea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</a:t>
                      </a:r>
                      <a:r>
                        <a:rPr lang="ko-KR" altLang="en-US" sz="800" dirty="0">
                          <a:latin typeface="+mn-lt"/>
                          <a:ea typeface="+mn-ea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TH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서서히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ko-KR" altLang="en-US" sz="800" dirty="0">
                          <a:latin typeface="+mn-lt"/>
                          <a:ea typeface="+mn-ea"/>
                          <a:cs typeface="Helvetica Neue"/>
                          <a:sym typeface="Helvetica Neue"/>
                        </a:rPr>
                        <a:t>증가 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Max 30%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endParaRPr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42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WING ANTI-ICE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WING ANTI-ICE switch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----------------------------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ON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Type II or IV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로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Deicing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안할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거면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사용하라</a:t>
                      </a:r>
                      <a:endParaRPr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9409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AFTER START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GENERATOR 1 and 2 switches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ON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IDG 1분이내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안정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, 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늦어도 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5분이내 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안정된다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.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FLIGHT controls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--------------------------------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Check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Deicing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할거면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Deicing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하고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한다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.</a:t>
                      </a:r>
                      <a:endParaRPr sz="800" dirty="0"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FLAPS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----------------------------------------------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Check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Full Travel UP – 40 – UP (Deicing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시 하고 실시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FLAP UP Taxi </a:t>
                      </a:r>
                      <a:r>
                        <a:rPr lang="en-US" sz="800" b="1" dirty="0" err="1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고려</a:t>
                      </a:r>
                      <a:endParaRPr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7840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TAXI OUT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OAT 3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°C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이하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RUN UP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,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Ice Shedding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 RUNUP : Behind CLR, Min 70% 30초, 30분간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격   </a:t>
                      </a:r>
                      <a:endParaRPr lang="en-US" altLang="ko-KR" sz="800" dirty="0"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</a:t>
                      </a:r>
                      <a:r>
                        <a:rPr lang="en-US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(-8 : 50%-IDLE, 60분 </a:t>
                      </a:r>
                      <a:r>
                        <a:rPr lang="en-US" sz="800" dirty="0" err="1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간격</a:t>
                      </a:r>
                      <a:r>
                        <a:rPr lang="en-US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Ice Shedding (FZRA, FZDZ, FZFG, +SN) :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Min 70%, 1초, 10분간격 </a:t>
                      </a:r>
                      <a:r>
                        <a:rPr lang="en-US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(-8 : </a:t>
                      </a:r>
                      <a:r>
                        <a:rPr lang="en-US" sz="800" dirty="0" err="1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없음</a:t>
                      </a:r>
                      <a:r>
                        <a:rPr lang="en-US" altLang="ko-KR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800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TWY 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상태 고려 허용되는 만큼 </a:t>
                      </a:r>
                      <a:r>
                        <a:rPr lang="en-US" altLang="ko-KR" sz="7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N1 </a:t>
                      </a:r>
                      <a:r>
                        <a:rPr lang="ko-KR" altLang="en-US" sz="7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사용</a:t>
                      </a:r>
                      <a:endParaRPr lang="en-US" sz="700" b="1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C10DF26-E717-6E81-27C6-F6B26E149BB6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8" name="Google Shape;408;p32"/>
          <p:cNvGraphicFramePr/>
          <p:nvPr>
            <p:extLst>
              <p:ext uri="{D42A27DB-BD31-4B8C-83A1-F6EECF244321}">
                <p14:modId xmlns:p14="http://schemas.microsoft.com/office/powerpoint/2010/main" val="2744516737"/>
              </p:ext>
            </p:extLst>
          </p:nvPr>
        </p:nvGraphicFramePr>
        <p:xfrm>
          <a:off x="0" y="0"/>
          <a:ext cx="2328875" cy="5222131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526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+mn-lt"/>
                        </a:rPr>
                        <a:t>COLD </a:t>
                      </a:r>
                      <a:r>
                        <a:rPr lang="en-US" sz="1000" dirty="0" err="1">
                          <a:latin typeface="+mn-lt"/>
                        </a:rPr>
                        <a:t>Wx</a:t>
                      </a:r>
                      <a:r>
                        <a:rPr lang="en-US" sz="1000" dirty="0">
                          <a:latin typeface="+mn-lt"/>
                        </a:rPr>
                        <a:t> Operation 2/2</a:t>
                      </a:r>
                      <a:endParaRPr sz="1000"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BEFORE T/O </a:t>
                      </a:r>
                      <a:r>
                        <a:rPr lang="en-US" sz="900" b="0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(Takeoff Signal - FLAPS 5)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FLAPS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------------------------------------------------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SET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-8 : Oil Temp 31°C </a:t>
                      </a:r>
                      <a:r>
                        <a:rPr kumimoji="0" lang="en-US" altLang="ko-Kore-KR" sz="8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이상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확인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C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Standing</a:t>
                      </a: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TAKEOFF</a:t>
                      </a:r>
                      <a:endParaRPr sz="800" b="1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THRUST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with EAI  --------------</a:t>
                      </a:r>
                      <a:r>
                        <a:rPr lang="en-US" altLang="ko-Kore-KR" sz="800" b="1" i="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1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70%,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-8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: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50%5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초</a:t>
                      </a:r>
                      <a:endParaRPr sz="800" b="1" dirty="0"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RUNUP(OAT 3°C이</a:t>
                      </a:r>
                      <a:r>
                        <a:rPr lang="ko-KR" altLang="en-US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하</a:t>
                      </a:r>
                      <a:r>
                        <a:rPr lang="en-US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 NG 70%</a:t>
                      </a:r>
                      <a:r>
                        <a:rPr lang="en-US" altLang="ko-KR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30</a:t>
                      </a:r>
                      <a:r>
                        <a:rPr lang="ko-KR" altLang="en-US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초</a:t>
                      </a:r>
                      <a:r>
                        <a:rPr lang="en-US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, </a:t>
                      </a:r>
                      <a:r>
                        <a:rPr lang="en-US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-8 : 50% 5초</a:t>
                      </a:r>
                      <a:endParaRPr sz="800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0" marR="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838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ANTI-ICE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START switches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CONT 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ANTI-ICE switches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ON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Helvetica Neue"/>
                        <a:buNone/>
                        <a:tabLst/>
                        <a:defRPr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SAT -4</a:t>
                      </a:r>
                      <a:r>
                        <a:rPr lang="en-US" altLang="ko-KR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1°C</a:t>
                      </a:r>
                      <a:r>
                        <a:rPr lang="ko-KR" altLang="en-US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ko-KR" altLang="en-US" sz="800" dirty="0" err="1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부터</a:t>
                      </a:r>
                      <a:r>
                        <a:rPr lang="ko-KR" altLang="en-US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OFF </a:t>
                      </a:r>
                      <a:r>
                        <a:rPr lang="ko-KR" altLang="en-US" sz="80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가능</a:t>
                      </a:r>
                      <a:endParaRPr dirty="0">
                        <a:solidFill>
                          <a:srgbClr val="00B05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COWL V/V OPEN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지속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Bright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: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APU Bleed OFF, ISO V/V  AUTO, TH </a:t>
                      </a:r>
                      <a:r>
                        <a:rPr lang="en-US" sz="80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서서히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ko-KR" alt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증가 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Max 30%</a:t>
                      </a:r>
                      <a:r>
                        <a:rPr lang="en-US" altLang="ko-KR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endParaRPr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18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b="1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FAN ICE REMOVAL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one ENG at a time</a:t>
                      </a:r>
                      <a:endParaRPr dirty="0">
                        <a:solidFill>
                          <a:srgbClr val="00B05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Moderate Severe Icing </a:t>
                      </a:r>
                      <a:r>
                        <a:rPr lang="en-US" sz="800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가능하면</a:t>
                      </a:r>
                      <a:r>
                        <a:rPr lang="en-US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회피하라</a:t>
                      </a:r>
                      <a:r>
                        <a:rPr lang="en-US" altLang="ko-KR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.</a:t>
                      </a:r>
                      <a:r>
                        <a:rPr lang="ko-KR" altLang="en-US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FAN ICE</a:t>
                      </a:r>
                      <a:r>
                        <a:rPr lang="ko-KR" altLang="en-US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로 </a:t>
                      </a:r>
                      <a:r>
                        <a:rPr lang="en-US" altLang="ko-KR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Vibration </a:t>
                      </a:r>
                      <a:r>
                        <a:rPr lang="ko-KR" altLang="en-US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발생 또는 예방을 위한 절차</a:t>
                      </a:r>
                      <a:endParaRPr lang="en-US" altLang="ko-KR" sz="800" dirty="0">
                        <a:solidFill>
                          <a:srgbClr val="00000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START switches (both)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FLT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Autothrottle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(if engaged)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Disengage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THRUST</a:t>
                      </a:r>
                      <a:r>
                        <a:rPr lang="ko-KR" altLang="en-US" sz="800" b="1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altLang="ko-KR" sz="800" b="1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Helvetica Neue"/>
                          <a:cs typeface="Helvetica Neue"/>
                          <a:sym typeface="Helvetica Neue"/>
                        </a:rPr>
                        <a:t>------</a:t>
                      </a:r>
                      <a:r>
                        <a:rPr lang="ko-KR" altLang="en-US" sz="800" b="1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Increase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(min 80%, 1초)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&amp; Adjust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15초이내 </a:t>
                      </a:r>
                      <a:r>
                        <a:rPr lang="en-US" sz="800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Vib</a:t>
                      </a:r>
                      <a:r>
                        <a:rPr lang="en-US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4.0이하 </a:t>
                      </a:r>
                      <a:r>
                        <a:rPr lang="en-US" sz="800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안정화</a:t>
                      </a:r>
                      <a:r>
                        <a:rPr lang="en-US" altLang="ko-KR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</a:t>
                      </a:r>
                      <a:r>
                        <a:rPr lang="en-US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15분 </a:t>
                      </a:r>
                      <a:r>
                        <a:rPr lang="en-US" sz="800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간격</a:t>
                      </a:r>
                      <a:r>
                        <a:rPr lang="en-US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반</a:t>
                      </a:r>
                      <a:r>
                        <a:rPr lang="ko-KR" altLang="en-US" sz="800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복가능</a:t>
                      </a:r>
                      <a:r>
                        <a:rPr lang="en-US" altLang="ko-KR" sz="800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Autothrottle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(if needed)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Engage</a:t>
                      </a:r>
                      <a:endParaRPr sz="800"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4.0보다 </a:t>
                      </a:r>
                      <a:r>
                        <a:rPr lang="en-US" sz="800" dirty="0" err="1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크면</a:t>
                      </a:r>
                      <a:r>
                        <a:rPr lang="en-US" sz="800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Engine High Vibration Check List</a:t>
                      </a:r>
                      <a:endParaRPr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056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WING ANTI-ICE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Icing </a:t>
                      </a:r>
                      <a:r>
                        <a:rPr lang="en-US" sz="800" b="0" i="0" u="none" strike="noStrike" cap="none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보이면</a:t>
                      </a:r>
                      <a:r>
                        <a:rPr lang="en-US" sz="8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i="0" u="none" strike="noStrike" cap="none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Deicer로</a:t>
                      </a:r>
                      <a:r>
                        <a:rPr lang="en-US" sz="8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i="0" u="none" strike="noStrike" cap="none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사용</a:t>
                      </a:r>
                      <a:r>
                        <a:rPr lang="en-US" altLang="ko-KR" sz="8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</a:t>
                      </a:r>
                      <a:r>
                        <a:rPr lang="en-US" sz="8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Anti-</a:t>
                      </a:r>
                      <a:r>
                        <a:rPr lang="en-US" sz="800" b="0" i="0" u="none" strike="noStrike" cap="none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icer도</a:t>
                      </a:r>
                      <a:r>
                        <a:rPr lang="en-US" sz="8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i="0" u="none" strike="noStrike" cap="none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사용가능</a:t>
                      </a:r>
                      <a:r>
                        <a:rPr lang="en-US" altLang="ko-KR" sz="8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FL350이상 </a:t>
                      </a:r>
                      <a:r>
                        <a:rPr lang="en-US" sz="800" b="0" i="0" u="none" strike="noStrike" cap="none" dirty="0" err="1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사용금지</a:t>
                      </a:r>
                      <a:r>
                        <a:rPr lang="en-US" sz="800" b="0" i="0" u="none" strike="noStrike" cap="none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-&gt; Emer Descend</a:t>
                      </a:r>
                      <a:endParaRPr dirty="0">
                        <a:solidFill>
                          <a:srgbClr val="FF000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Icing </a:t>
                      </a:r>
                      <a:r>
                        <a:rPr lang="en-US" sz="800" b="0" i="0" u="none" strike="noStrike" cap="none" dirty="0" err="1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지역</a:t>
                      </a:r>
                      <a:r>
                        <a:rPr lang="en-US" sz="800" b="0" i="0" u="none" strike="noStrike" cap="none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Holding – Flap </a:t>
                      </a:r>
                      <a:r>
                        <a:rPr lang="en-US" sz="800" b="0" i="0" u="none" strike="noStrike" cap="none" dirty="0" err="1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사용금지</a:t>
                      </a:r>
                      <a:endParaRPr dirty="0">
                        <a:solidFill>
                          <a:srgbClr val="00B05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WING ANTI-ICE switch </a:t>
                      </a:r>
                      <a:r>
                        <a:rPr lang="en-US" altLang="ko-KR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---------------------------</a:t>
                      </a:r>
                      <a:r>
                        <a:rPr lang="ko-KR" alt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ON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783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APPROACH L/D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FLAP 15 </a:t>
                      </a:r>
                      <a:r>
                        <a:rPr lang="ko-KR" altLang="en-US" sz="800" b="0" i="0" u="none" strike="noStrike" cap="none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사용</a:t>
                      </a:r>
                      <a:r>
                        <a:rPr lang="en-US" sz="800" b="0" i="0" u="none" strike="noStrike" cap="none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i="0" u="none" strike="noStrike" cap="none" dirty="0" err="1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조건일</a:t>
                      </a:r>
                      <a:r>
                        <a:rPr lang="en-US" sz="800" b="0" i="0" u="none" strike="noStrike" cap="none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i="0" u="none" strike="noStrike" cap="none" dirty="0" err="1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경우만</a:t>
                      </a:r>
                      <a:r>
                        <a:rPr lang="en-US" sz="800" b="0" i="0" u="none" strike="noStrike" cap="none" dirty="0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VREF ICE </a:t>
                      </a:r>
                      <a:r>
                        <a:rPr lang="en-US" sz="800" b="0" i="0" u="none" strike="noStrike" cap="none" dirty="0" err="1">
                          <a:solidFill>
                            <a:srgbClr val="FF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사용</a:t>
                      </a:r>
                      <a:endParaRPr dirty="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5838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AFTER L/D, SHUTDOWN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TAXI RUNUP, ICE SHEDDING </a:t>
                      </a:r>
                      <a:r>
                        <a:rPr lang="en-US" sz="800" b="0" i="0" u="none" strike="noStrike" cap="none" dirty="0" err="1">
                          <a:solidFill>
                            <a:srgbClr val="00000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절차적용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FLAPS  </a:t>
                      </a:r>
                      <a:r>
                        <a:rPr lang="en-US" altLang="ko-KR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----------------------------------------</a:t>
                      </a: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15 </a:t>
                      </a:r>
                      <a:r>
                        <a:rPr lang="en-US" sz="800" b="1" i="0" u="none" strike="noStrike" cap="none" dirty="0" err="1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까지만</a:t>
                      </a: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sz="800" b="1" i="0" u="none" strike="noStrike" cap="none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 ANTI-ICE </a:t>
                      </a:r>
                      <a:r>
                        <a:rPr lang="en-US" altLang="ko-KR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</a:t>
                      </a: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ENG </a:t>
                      </a:r>
                      <a:r>
                        <a:rPr lang="en-US" sz="800" b="1" i="0" u="none" strike="noStrike" cap="none" dirty="0" err="1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ShutDown전</a:t>
                      </a: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OFF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Stabilizer trim  </a:t>
                      </a:r>
                      <a:r>
                        <a:rPr lang="en-US" altLang="ko-KR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---------------------------</a:t>
                      </a: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Set 5 units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 </a:t>
                      </a:r>
                      <a:r>
                        <a:rPr lang="en-US" altLang="ko-KR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------------------------------------</a:t>
                      </a: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 </a:t>
                      </a:r>
                      <a:r>
                        <a:rPr lang="en-US" sz="800" b="1" i="0" u="none" strike="noStrike" cap="none" dirty="0" err="1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ShutDown</a:t>
                      </a:r>
                      <a:endParaRPr sz="800" b="1" i="0" u="none" strike="noStrike" cap="none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19ACE0E-D4B8-D113-7C2B-F51F440D8340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4" name="Google Shape;414;p33"/>
          <p:cNvGraphicFramePr/>
          <p:nvPr>
            <p:extLst>
              <p:ext uri="{D42A27DB-BD31-4B8C-83A1-F6EECF244321}">
                <p14:modId xmlns:p14="http://schemas.microsoft.com/office/powerpoint/2010/main" val="2683126458"/>
              </p:ext>
            </p:extLst>
          </p:nvPr>
        </p:nvGraphicFramePr>
        <p:xfrm>
          <a:off x="0" y="7749"/>
          <a:ext cx="2326511" cy="5101533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65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3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+mn-lt"/>
                        </a:rPr>
                        <a:t>ENG ON Deicing in </a:t>
                      </a:r>
                      <a:r>
                        <a:rPr lang="en-US" sz="1100" dirty="0">
                          <a:solidFill>
                            <a:srgbClr val="00B050"/>
                          </a:solidFill>
                          <a:latin typeface="+mn-lt"/>
                        </a:rPr>
                        <a:t>ICN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TOBT- 40min CTC KE ICN (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Helvetica Neue"/>
                          <a:sym typeface="Helvetica Neue"/>
                        </a:rPr>
                        <a:t>사전신청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,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Helvetica Neue"/>
                          <a:sym typeface="Helvetica Neue"/>
                        </a:rPr>
                        <a:t> 결과확인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endParaRPr kumimoji="0" lang="en-US" altLang="ko-Kore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C000"/>
                        </a:solidFill>
                        <a:effectLst/>
                        <a:uLnTx/>
                        <a:uFillTx/>
                        <a:latin typeface="Arial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ICN Deicing 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”Deicing Required ENG On Deicing”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ICN Apron </a:t>
                      </a:r>
                      <a:r>
                        <a:rPr lang="en-US" sz="7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“Req Pushback Deicing Zone xxx” 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SQ2000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Pad Control </a:t>
                      </a:r>
                      <a:r>
                        <a:rPr kumimoji="0" 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Arrange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 Deicing Pad No.</a:t>
                      </a:r>
                      <a:endParaRPr lang="en-US" sz="800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Ice Man</a:t>
                      </a:r>
                      <a:r>
                        <a:rPr lang="en-US" sz="80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Manage Deicing Process</a:t>
                      </a:r>
                      <a:endParaRPr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27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PARKING BRAKE --------------</a:t>
                      </a:r>
                      <a:r>
                        <a:rPr lang="en-US" altLang="ko-KR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</a:t>
                      </a: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 SET 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Report Parking Brake SET - &gt; Ice Man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B737-8 BROADBAND s/w -------------- OFF</a:t>
                      </a:r>
                      <a:endParaRPr sz="900" b="1" dirty="0">
                        <a:solidFill>
                          <a:srgbClr val="0070C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FLAPS ------------------------------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</a:t>
                      </a: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 UP </a:t>
                      </a:r>
                      <a:endParaRPr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THRUST LEVERS ---------------</a:t>
                      </a:r>
                      <a:r>
                        <a:rPr lang="en-US" altLang="ko-KR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</a:t>
                      </a: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</a:t>
                      </a:r>
                      <a:r>
                        <a:rPr lang="ko-KR" alt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IDLE 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BLEED AIR SWITCHES ----- OFF 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BLEED air switch ----------</a:t>
                      </a:r>
                      <a:r>
                        <a:rPr lang="en-US" altLang="ko-KR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 OFF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Report Ready for Deicing - &gt; Ice Man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Calibri"/>
                        <a:sym typeface="Arial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0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START DE/ANTI-ICING  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REQ DCL(CTC DEL)</a:t>
                      </a:r>
                      <a:endParaRPr sz="900" b="1" dirty="0">
                        <a:solidFill>
                          <a:srgbClr val="00B05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항공기이동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및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Configuration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변경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금지</a:t>
                      </a:r>
                      <a:endParaRPr sz="900" b="1" dirty="0"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12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AFTER DE/ANTI-ICING IS COMPLETED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(TIME CHECK 1분)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용액과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마지막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용액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뿌린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시간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받고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적는다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. </a:t>
                      </a:r>
                      <a:endParaRPr dirty="0">
                        <a:latin typeface="+mn-lt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Holdover Time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결정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!!!</a:t>
                      </a:r>
                      <a:endParaRPr sz="800" b="1" dirty="0">
                        <a:solidFill>
                          <a:srgbClr val="00B05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96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TIME CHECK 1분후 </a:t>
                      </a:r>
                      <a:endParaRPr sz="800" b="1" i="0" u="none" strike="noStrike" cap="none" dirty="0">
                        <a:solidFill>
                          <a:srgbClr val="00B05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APU BLEED air switch -----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</a:t>
                      </a:r>
                      <a:r>
                        <a:rPr lang="en-US" sz="900" b="1" dirty="0">
                          <a:solidFill>
                            <a:schemeClr val="tx1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 As needed </a:t>
                      </a:r>
                      <a:endParaRPr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Engine BLEED air switches -</a:t>
                      </a:r>
                      <a:r>
                        <a:rPr lang="en-US" altLang="ko-KR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---------- 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B737-8 BROADBAND s/w ---------------- ON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FLAP LEVER -----</a:t>
                      </a:r>
                      <a:r>
                        <a:rPr lang="en-US" altLang="ko-KR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  Set for takeoff or UP 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Helvetica Neue"/>
                        <a:buNone/>
                      </a:pP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ice, snow, slush or standing water,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강수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지속시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– FLAP </a:t>
                      </a:r>
                      <a:r>
                        <a:rPr lang="en-US" sz="800" b="0" dirty="0" err="1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UP고려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(FLAP full travel check </a:t>
                      </a:r>
                      <a:r>
                        <a:rPr lang="ko-KR" altLang="en-US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고려</a:t>
                      </a:r>
                      <a:r>
                        <a:rPr lang="en-US" altLang="ko-KR" sz="800" b="0" dirty="0"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)</a:t>
                      </a:r>
                      <a:endParaRPr sz="800" b="0" dirty="0"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Flight controls -------</a:t>
                      </a:r>
                      <a:r>
                        <a:rPr lang="en-US" altLang="ko-KR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</a:t>
                      </a:r>
                      <a:r>
                        <a:rPr lang="en-US" sz="900" b="1" dirty="0">
                          <a:solidFill>
                            <a:srgbClr val="0070C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-- Check, as needed</a:t>
                      </a:r>
                      <a:endParaRPr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900"/>
                        <a:buFont typeface="Helvetica Neue"/>
                        <a:buNone/>
                      </a:pPr>
                      <a:r>
                        <a:rPr lang="en-US" sz="900" b="0" dirty="0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After Start </a:t>
                      </a:r>
                      <a:r>
                        <a:rPr lang="en-US" sz="900" b="0" dirty="0" err="1">
                          <a:solidFill>
                            <a:srgbClr val="00B050"/>
                          </a:solidFill>
                          <a:latin typeface="+mn-lt"/>
                          <a:ea typeface="Helvetica Neue"/>
                          <a:cs typeface="Helvetica Neue"/>
                          <a:sym typeface="Helvetica Neue"/>
                        </a:rPr>
                        <a:t>Cheklist</a:t>
                      </a:r>
                      <a:endParaRPr sz="800" b="0" dirty="0">
                        <a:solidFill>
                          <a:srgbClr val="00B050"/>
                        </a:solidFill>
                        <a:latin typeface="+mn-lt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46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Helvetica Neue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TAXI, BEFORE T/O, T/O Procedure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Calibri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+mn-lt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9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LnTx/>
                          <a:uFillTx/>
                          <a:latin typeface="Arial"/>
                          <a:ea typeface="Helvetica Neue"/>
                          <a:cs typeface="Helvetica Neue"/>
                          <a:sym typeface="Helvetica Neue"/>
                        </a:rPr>
                        <a:t>DECISION TREE next page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Calibri"/>
                        <a:sym typeface="Arial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871598603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54F4649-BD0D-E760-E72F-6EB5CB4F04CE}"/>
              </a:ext>
            </a:extLst>
          </p:cNvPr>
          <p:cNvSpPr/>
          <p:nvPr/>
        </p:nvSpPr>
        <p:spPr>
          <a:xfrm>
            <a:off x="1608188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5" name="직사각형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E7F3A02-AA51-DBC3-F6F5-0AAFB47EC18F}"/>
              </a:ext>
            </a:extLst>
          </p:cNvPr>
          <p:cNvSpPr/>
          <p:nvPr/>
        </p:nvSpPr>
        <p:spPr>
          <a:xfrm>
            <a:off x="54704" y="4505362"/>
            <a:ext cx="89419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AA47F5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Cold Wx</a:t>
            </a:r>
            <a:endParaRPr lang="en-US" altLang="ko-KR" sz="1800" b="1" cap="none" spc="0" dirty="0">
              <a:ln w="0"/>
              <a:solidFill>
                <a:srgbClr val="AA47F5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6" name="Google Shape;106;p2"/>
          <p:cNvGraphicFramePr/>
          <p:nvPr>
            <p:extLst>
              <p:ext uri="{D42A27DB-BD31-4B8C-83A1-F6EECF244321}">
                <p14:modId xmlns:p14="http://schemas.microsoft.com/office/powerpoint/2010/main" val="2195059561"/>
              </p:ext>
            </p:extLst>
          </p:nvPr>
        </p:nvGraphicFramePr>
        <p:xfrm>
          <a:off x="0" y="1059290"/>
          <a:ext cx="2335800" cy="2202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3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GMP : SID (NADP 1)</a:t>
                      </a:r>
                      <a:endParaRPr sz="800" u="none" strike="noStrike" cap="none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BULTI xT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(BULTI xQ)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324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BULTI xU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(BULTI xZ)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144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KIP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113.6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32R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14L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32L/R : KIP324/4, R225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YJU R271</a:t>
                      </a:r>
                      <a:endParaRPr sz="800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14L/R : KIP144/4,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P73 /2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32L(41’)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14R(34’)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APRON(130.875) -&gt; GND(121.9)  -&gt; TWR (All by ATC)  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07" name="Google Shape;107;p2"/>
          <p:cNvGraphicFramePr/>
          <p:nvPr>
            <p:extLst>
              <p:ext uri="{D42A27DB-BD31-4B8C-83A1-F6EECF244321}">
                <p14:modId xmlns:p14="http://schemas.microsoft.com/office/powerpoint/2010/main" val="770973189"/>
              </p:ext>
            </p:extLst>
          </p:nvPr>
        </p:nvGraphicFramePr>
        <p:xfrm>
          <a:off x="4472" y="3976365"/>
          <a:ext cx="2310700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5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17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674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600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CJU : STAR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u="none" strike="noStrike" cap="none" dirty="0">
                          <a:solidFill>
                            <a:srgbClr val="FFC000"/>
                          </a:solidFill>
                        </a:rPr>
                        <a:t>AFT Merge PT(220kts) DCT IAF(210kts), FAF (160kts)</a:t>
                      </a:r>
                      <a:endParaRPr sz="700" u="none" strike="noStrike" cap="none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ILS Z 07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DOTOL xP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YUMIN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DOTOL 160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ILS Z 25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DOTOL xT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DUKAL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DOTOL/-10 160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Entering Rapid TWY CTC GND 121.675 (STOP x)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08" name="Google Shape;108;p2"/>
          <p:cNvGraphicFramePr/>
          <p:nvPr>
            <p:extLst>
              <p:ext uri="{D42A27DB-BD31-4B8C-83A1-F6EECF244321}">
                <p14:modId xmlns:p14="http://schemas.microsoft.com/office/powerpoint/2010/main" val="1305194788"/>
              </p:ext>
            </p:extLst>
          </p:nvPr>
        </p:nvGraphicFramePr>
        <p:xfrm>
          <a:off x="-2501" y="16503"/>
          <a:ext cx="2328850" cy="563987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508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90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/>
                        <a:t>KE GMP 131.15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u="none" strike="noStrike" cap="none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-15분 </a:t>
                      </a:r>
                      <a:r>
                        <a:rPr lang="en-US" sz="600" u="none" strike="noStrike" cap="none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가능</a:t>
                      </a:r>
                      <a:r>
                        <a:rPr lang="en-US" sz="600" u="none" strike="noStrike" cap="none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TOBT 5분 </a:t>
                      </a:r>
                      <a:r>
                        <a:rPr lang="en-US" sz="600" u="none" strike="noStrike" cap="none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u="none" strike="noStrike" cap="none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80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/>
                        <a:t>KE CJU 129.4</a:t>
                      </a:r>
                      <a:endParaRPr sz="9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9" name="Google Shape;109;p2"/>
          <p:cNvSpPr txBox="1"/>
          <p:nvPr/>
        </p:nvSpPr>
        <p:spPr>
          <a:xfrm>
            <a:off x="649003" y="585439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32R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Takeoff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395358-67C5-B17F-BCD1-397471B84C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63" y="602614"/>
            <a:ext cx="451728" cy="451728"/>
          </a:xfrm>
          <a:prstGeom prst="rect">
            <a:avLst/>
          </a:prstGeom>
        </p:spPr>
      </p:pic>
      <p:pic>
        <p:nvPicPr>
          <p:cNvPr id="3" name="그림 2" descr="텍스트, 지도, 폰트, 도표이(가) 표시된 사진&#10;&#10;자동 생성된 설명">
            <a:extLst>
              <a:ext uri="{FF2B5EF4-FFF2-40B4-BE49-F238E27FC236}">
                <a16:creationId xmlns:a16="http://schemas.microsoft.com/office/drawing/2014/main" id="{0A4BE269-C442-8267-320E-C71929B74F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501" y="3253277"/>
            <a:ext cx="733145" cy="731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83771C-A484-B3B3-0104-3947A3865324}"/>
              </a:ext>
            </a:extLst>
          </p:cNvPr>
          <p:cNvSpPr txBox="1"/>
          <p:nvPr/>
        </p:nvSpPr>
        <p:spPr>
          <a:xfrm>
            <a:off x="1268244" y="3595684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1E1E6C3-2FAC-67D6-CA78-10767C1FFA44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1"/>
              <a:buFont typeface="Calibri"/>
              <a:buNone/>
            </a:pPr>
            <a:endParaRPr/>
          </a:p>
        </p:txBody>
      </p:sp>
      <p:sp>
        <p:nvSpPr>
          <p:cNvPr id="421" name="Google Shape;421;p3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8224" lvl="0" indent="-129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13"/>
              <a:buNone/>
            </a:pPr>
            <a:endParaRPr/>
          </a:p>
        </p:txBody>
      </p:sp>
      <p:pic>
        <p:nvPicPr>
          <p:cNvPr id="422" name="Google Shape;42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2328863" cy="4848616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34"/>
          <p:cNvSpPr/>
          <p:nvPr/>
        </p:nvSpPr>
        <p:spPr>
          <a:xfrm>
            <a:off x="178231" y="2526223"/>
            <a:ext cx="759416" cy="348713"/>
          </a:xfrm>
          <a:prstGeom prst="frame">
            <a:avLst>
              <a:gd name="adj1" fmla="val 12500"/>
            </a:avLst>
          </a:prstGeom>
          <a:solidFill>
            <a:srgbClr val="00B0F0"/>
          </a:solidFill>
          <a:ln w="127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4"/>
          <p:cNvSpPr/>
          <p:nvPr/>
        </p:nvSpPr>
        <p:spPr>
          <a:xfrm>
            <a:off x="1164430" y="2545838"/>
            <a:ext cx="850349" cy="406589"/>
          </a:xfrm>
          <a:prstGeom prst="frame">
            <a:avLst>
              <a:gd name="adj1" fmla="val 12500"/>
            </a:avLst>
          </a:prstGeom>
          <a:solidFill>
            <a:srgbClr val="00B0F0"/>
          </a:solidFill>
          <a:ln w="127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997E6E1-18FF-431A-35CB-6F548E671CDF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30" name="Google Shape;430;p35"/>
              <p:cNvGraphicFramePr/>
              <p:nvPr>
                <p:extLst>
                  <p:ext uri="{D42A27DB-BD31-4B8C-83A1-F6EECF244321}">
                    <p14:modId xmlns:p14="http://schemas.microsoft.com/office/powerpoint/2010/main" val="2905839764"/>
                  </p:ext>
                </p:extLst>
              </p:nvPr>
            </p:nvGraphicFramePr>
            <p:xfrm>
              <a:off x="11574" y="-4101"/>
              <a:ext cx="2328875" cy="5557950"/>
            </p:xfrm>
            <a:graphic>
              <a:graphicData uri="http://schemas.openxmlformats.org/drawingml/2006/table">
                <a:tbl>
                  <a:tblPr firstRow="1" bandRow="1">
                    <a:noFill/>
                    <a:tableStyleId>{A521BE36-7E6F-4EC9-8D66-1CF97A6895EC}</a:tableStyleId>
                  </a:tblPr>
                  <a:tblGrid>
                    <a:gridCol w="232887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11635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100" dirty="0">
                              <a:latin typeface="+mn-lt"/>
                            </a:rPr>
                            <a:t>ENG OFF Deicing in </a:t>
                          </a:r>
                          <a:r>
                            <a:rPr lang="en-US" sz="1100" dirty="0">
                              <a:solidFill>
                                <a:srgbClr val="00B050"/>
                              </a:solidFill>
                              <a:latin typeface="+mn-lt"/>
                            </a:rPr>
                            <a:t>GMP...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en-US" altLang="ko-Kore-KR" sz="8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C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TOBT- 20min CTC KE GMP (</a:t>
                          </a:r>
                          <a:r>
                            <a:rPr kumimoji="0" lang="en-US" altLang="ko-Kore-KR" sz="8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C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맑은 고딕" panose="020B0503020000020004" pitchFamily="34" charset="-127"/>
                              <a:cs typeface="Helvetica Neue"/>
                              <a:sym typeface="Helvetica Neue"/>
                            </a:rPr>
                            <a:t>PAD, New TOBT</a:t>
                          </a:r>
                          <a:r>
                            <a:rPr kumimoji="0" lang="en-US" altLang="ko-KR" sz="8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C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)</a:t>
                          </a:r>
                          <a:endParaRPr kumimoji="0" lang="en-US" altLang="ko-Kore-KR" sz="800" b="1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C000"/>
                            </a:solidFill>
                            <a:effectLst/>
                            <a:uLnTx/>
                            <a:uFillTx/>
                            <a:latin typeface="Arial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36000" marB="36000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42336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en-US" altLang="ko-Kore-KR" sz="8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B05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REQ DCL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en-US" altLang="ko-Kore-KR" sz="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Deicing </a:t>
                          </a:r>
                          <a:r>
                            <a:rPr kumimoji="0" lang="en-US" altLang="ko-Kore-KR" sz="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“Deicing Required </a:t>
                          </a:r>
                          <a:r>
                            <a:rPr kumimoji="0" lang="en-US" altLang="ko-Kore-KR" sz="800" b="0" i="0" u="none" strike="noStrike" kern="0" cap="none" spc="0" normalizeH="0" baseline="0" noProof="0" dirty="0" err="1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PADxxx</a:t>
                          </a:r>
                          <a:r>
                            <a:rPr kumimoji="0" lang="en-US" altLang="ko-Kore-KR" sz="8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” 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altLang="ko-Kore-KR" sz="800" b="0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C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Helvetica Neue"/>
                                  <a:sym typeface="Helvetica Neue"/>
                                </a:rPr>
                                <m:t>±</m:t>
                              </m:r>
                            </m:oMath>
                          </a14:m>
                          <a:r>
                            <a:rPr kumimoji="0" lang="en-US" altLang="ko-Kore-KR" sz="700" b="0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C00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5min TOBT</a:t>
                          </a:r>
                          <a:endParaRPr lang="en-US" sz="800" dirty="0">
                            <a:solidFill>
                              <a:srgbClr val="C0000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Apron</a:t>
                          </a:r>
                          <a:r>
                            <a:rPr lang="en-US" sz="80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”Req Pushback Deicing </a:t>
                          </a:r>
                          <a:r>
                            <a:rPr lang="en-US" sz="80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PADxxx</a:t>
                          </a:r>
                          <a:r>
                            <a:rPr lang="en-US" sz="80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”  </a:t>
                          </a:r>
                          <a:endParaRPr dirty="0">
                            <a:latin typeface="+mn-lt"/>
                          </a:endParaRPr>
                        </a:p>
                      </a:txBody>
                      <a:tcPr marL="36000" marR="36000" marT="36000" marB="36000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943371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PARKING BRAKE ---------------------- SET 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Establish communications with GND personnel.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B737-8 BROADBAND s/w -------------- OFF</a:t>
                          </a:r>
                          <a:endParaRPr sz="900" b="1" dirty="0">
                            <a:solidFill>
                              <a:srgbClr val="0070C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chemeClr val="tx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FLAPS ----------------------------</a:t>
                          </a:r>
                          <a:r>
                            <a:rPr lang="en-US" altLang="ko-KR" sz="900" b="1" dirty="0">
                              <a:solidFill>
                                <a:schemeClr val="tx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</a:t>
                          </a:r>
                          <a:r>
                            <a:rPr lang="en-US" sz="900" b="1" dirty="0">
                              <a:solidFill>
                                <a:schemeClr val="tx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 UP </a:t>
                          </a:r>
                          <a:endParaRPr dirty="0">
                            <a:solidFill>
                              <a:schemeClr val="tx1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THRUST LEVERS ----------------</a:t>
                          </a:r>
                          <a:r>
                            <a:rPr lang="en-US" altLang="ko-KR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</a:t>
                          </a: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------IDLE 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ENGINE BLEED AIR SWITCHES ----- OFF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 BLEED air switch -------</a:t>
                          </a:r>
                          <a:r>
                            <a:rPr lang="en-US" altLang="ko-KR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</a:t>
                          </a: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--------- OFF</a:t>
                          </a:r>
                          <a:endParaRPr sz="800" b="1" dirty="0">
                            <a:solidFill>
                              <a:srgbClr val="0070C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726814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 ------------------ START</a:t>
                          </a:r>
                          <a:r>
                            <a:rPr lang="en-US" altLang="ko-KR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(</a:t>
                          </a:r>
                          <a:r>
                            <a:rPr lang="ko-KR" altLang="en-US" sz="900" b="1" dirty="0" err="1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시동후</a:t>
                          </a:r>
                          <a:r>
                            <a:rPr lang="ko-KR" altLang="en-US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altLang="ko-KR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ON </a:t>
                          </a:r>
                          <a:r>
                            <a:rPr lang="ko-KR" altLang="en-US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유지</a:t>
                          </a:r>
                          <a:r>
                            <a:rPr lang="en-US" altLang="ko-KR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)</a:t>
                          </a:r>
                          <a:r>
                            <a:rPr lang="en-US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endParaRPr dirty="0">
                            <a:solidFill>
                              <a:srgbClr val="FF000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 GENERATOR bus switches ------ ON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ENGINE ANTI-ICE switches---</a:t>
                          </a:r>
                          <a:r>
                            <a:rPr lang="en-US" altLang="ko-KR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</a:t>
                          </a: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 OFF 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Engine Start levers ----------</a:t>
                          </a:r>
                          <a:r>
                            <a:rPr lang="en-US" altLang="ko-KR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</a:t>
                          </a: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 CUTOFF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SHUTDOWN CHECKLIST</a:t>
                          </a:r>
                          <a:endParaRPr dirty="0">
                            <a:latin typeface="+mn-lt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9531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START DE/ANTI-ICING </a:t>
                          </a:r>
                          <a:endParaRPr sz="900" b="1" dirty="0">
                            <a:solidFill>
                              <a:srgbClr val="00B05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항공기이동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및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Configuration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변경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금지</a:t>
                          </a:r>
                          <a:endParaRPr sz="900" b="1" dirty="0"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4511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AFTER DE/ANTI-ICING IS COMPLETED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(TIME CHECK 1분)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용액과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마지막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용액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뿌린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시간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받고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적는다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. 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Holdover Time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결정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!!!</a:t>
                          </a:r>
                          <a:endParaRPr sz="800" b="1" dirty="0">
                            <a:solidFill>
                              <a:srgbClr val="00B05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61629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B050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i="0" u="none" strike="noStrike" cap="none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TIME CHECK 1분후 </a:t>
                          </a:r>
                          <a:endParaRPr sz="800" b="1" i="0" u="none" strike="noStrike" cap="none" dirty="0">
                            <a:solidFill>
                              <a:srgbClr val="00B05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chemeClr val="dk1"/>
                            </a:buClr>
                            <a:buSzPts val="900"/>
                            <a:buFont typeface="Helvetica Neue"/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 BLEED air switch ---</a:t>
                          </a:r>
                          <a:r>
                            <a:rPr lang="en-US" altLang="ko-KR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</a:t>
                          </a: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</a:t>
                          </a:r>
                          <a:r>
                            <a:rPr lang="en-US" altLang="ko-KR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</a:t>
                          </a: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----------- ON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900"/>
                            <a:buFont typeface="Helvetica Neue"/>
                            <a:buNone/>
                            <a:tabLst/>
                            <a:defRPr/>
                          </a:pPr>
                          <a:r>
                            <a:rPr kumimoji="0" lang="en-US" altLang="ko-Kore-KR" sz="9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Engine BLEED air switches -----</a:t>
                          </a:r>
                          <a:r>
                            <a:rPr kumimoji="0" lang="en-US" altLang="ko-KR" sz="9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-</a:t>
                          </a:r>
                          <a:r>
                            <a:rPr kumimoji="0" lang="en-US" altLang="ko-Kore-KR" sz="9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------ ON </a:t>
                          </a: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B050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PREFLT </a:t>
                          </a:r>
                          <a:r>
                            <a:rPr lang="en-US" sz="800" b="1" dirty="0" err="1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CHKlist</a:t>
                          </a: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-&gt; Req STARTUP -&gt; </a:t>
                          </a:r>
                          <a:r>
                            <a:rPr lang="en-US" sz="800" b="1" dirty="0" err="1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CHKlist</a:t>
                          </a:r>
                          <a:endParaRPr sz="800" b="1" dirty="0">
                            <a:solidFill>
                              <a:srgbClr val="00B05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94666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AFTER BOTH ENGINES ARE STARTED</a:t>
                          </a:r>
                          <a:endParaRPr sz="800" dirty="0"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ENGINE ANTI-ICE switches----As needed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B737-8 BROADBAND s/w --------------- ON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APU----------------------</a:t>
                          </a:r>
                          <a:r>
                            <a:rPr lang="en-US" altLang="ko-KR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</a:t>
                          </a: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 As needed </a:t>
                          </a:r>
                          <a:endParaRPr dirty="0">
                            <a:latin typeface="+mn-lt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693777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900"/>
                            <a:buFont typeface="Helvetica Neue"/>
                            <a:buNone/>
                          </a:pPr>
                          <a:r>
                            <a:rPr lang="en-US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FLAP LEVER -------</a:t>
                          </a:r>
                          <a:r>
                            <a:rPr lang="en-US" altLang="ko-KR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</a:t>
                          </a:r>
                          <a:r>
                            <a:rPr lang="en-US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 Set for takeoff or UP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ice, snow, slush or standing water, </a:t>
                          </a:r>
                          <a:r>
                            <a:rPr lang="en-US" sz="800" b="0" i="0" u="none" strike="noStrike" cap="none" dirty="0" err="1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강수</a:t>
                          </a:r>
                          <a:r>
                            <a:rPr 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i="0" u="none" strike="noStrike" cap="none" dirty="0" err="1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지속시</a:t>
                          </a:r>
                          <a:r>
                            <a:rPr 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– FLAP </a:t>
                          </a:r>
                          <a:r>
                            <a:rPr lang="en-US" sz="800" b="0" i="0" u="none" strike="noStrike" cap="none" dirty="0" err="1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UP고려</a:t>
                          </a:r>
                          <a:r>
                            <a:rPr 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(FLAP Full travel check</a:t>
                          </a:r>
                          <a:r>
                            <a:rPr lang="ko-KR" alt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고려</a:t>
                          </a:r>
                          <a:r>
                            <a:rPr lang="en-US" altLang="ko-KR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)</a:t>
                          </a:r>
                          <a:endParaRPr sz="800" b="0" i="0" u="none" strike="noStrike" cap="none" dirty="0">
                            <a:solidFill>
                              <a:srgbClr val="00000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900"/>
                            <a:buFont typeface="Helvetica Neue"/>
                            <a:buNone/>
                          </a:pPr>
                          <a:r>
                            <a:rPr lang="en-US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Flight controls -------</a:t>
                          </a:r>
                          <a:r>
                            <a:rPr lang="en-US" altLang="ko-KR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</a:t>
                          </a:r>
                          <a:r>
                            <a:rPr lang="en-US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 Check, as needed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B050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AFTER START </a:t>
                          </a:r>
                          <a:r>
                            <a:rPr lang="en-US" sz="800" b="1" dirty="0" err="1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CHKlist</a:t>
                          </a: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(ATC CLR Confirm)</a:t>
                          </a:r>
                          <a:endParaRPr dirty="0">
                            <a:latin typeface="+mn-lt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396444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chemeClr val="dk1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dirty="0">
                              <a:solidFill>
                                <a:schemeClr val="dk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TAXI, BEFORE T/O, T/O Procedure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chemeClr val="dk1"/>
                            </a:buClr>
                            <a:buSzPts val="800"/>
                            <a:buFont typeface="Helvetica Neue"/>
                            <a:buNone/>
                            <a:tabLst/>
                            <a:defRPr/>
                          </a:pPr>
                          <a:r>
                            <a:rPr lang="en-US" altLang="ko-Kore-KR" sz="800" b="1" i="0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endParaRPr lang="en-US" altLang="ko-Kore-KR" sz="800" b="0" i="0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Arial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chemeClr val="dk1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dirty="0">
                              <a:solidFill>
                                <a:schemeClr val="dk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                                </a:t>
                          </a:r>
                          <a:r>
                            <a:rPr lang="en-US" sz="800" b="1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DECISION TREE next page</a:t>
                          </a:r>
                          <a:endParaRPr sz="800" b="1" dirty="0">
                            <a:solidFill>
                              <a:schemeClr val="dk1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30" name="Google Shape;430;p35"/>
              <p:cNvGraphicFramePr/>
              <p:nvPr>
                <p:extLst>
                  <p:ext uri="{D42A27DB-BD31-4B8C-83A1-F6EECF244321}">
                    <p14:modId xmlns:p14="http://schemas.microsoft.com/office/powerpoint/2010/main" val="2905839764"/>
                  </p:ext>
                </p:extLst>
              </p:nvPr>
            </p:nvGraphicFramePr>
            <p:xfrm>
              <a:off x="11574" y="-4101"/>
              <a:ext cx="2328875" cy="5557950"/>
            </p:xfrm>
            <a:graphic>
              <a:graphicData uri="http://schemas.openxmlformats.org/drawingml/2006/table">
                <a:tbl>
                  <a:tblPr firstRow="1" bandRow="1">
                    <a:noFill/>
                    <a:tableStyleId>{A521BE36-7E6F-4EC9-8D66-1CF97A6895EC}</a:tableStyleId>
                  </a:tblPr>
                  <a:tblGrid>
                    <a:gridCol w="232887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36156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100" dirty="0">
                              <a:latin typeface="+mn-lt"/>
                            </a:rPr>
                            <a:t>ENG OFF Deicing in </a:t>
                          </a:r>
                          <a:r>
                            <a:rPr lang="en-US" sz="1100" dirty="0">
                              <a:solidFill>
                                <a:srgbClr val="00B050"/>
                              </a:solidFill>
                              <a:latin typeface="+mn-lt"/>
                            </a:rPr>
                            <a:t>GMP...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kumimoji="0" lang="en-US" altLang="ko-Kore-KR" sz="8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C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TOBT- 20min CTC KE GMP (</a:t>
                          </a:r>
                          <a:r>
                            <a:rPr kumimoji="0" lang="en-US" altLang="ko-Kore-KR" sz="8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C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맑은 고딕" panose="020B0503020000020004" pitchFamily="34" charset="-127"/>
                              <a:cs typeface="Helvetica Neue"/>
                              <a:sym typeface="Helvetica Neue"/>
                            </a:rPr>
                            <a:t>PAD, New TOBT</a:t>
                          </a:r>
                          <a:r>
                            <a:rPr kumimoji="0" lang="en-US" altLang="ko-KR" sz="8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FFC00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)</a:t>
                          </a:r>
                          <a:endParaRPr kumimoji="0" lang="en-US" altLang="ko-Kore-KR" sz="800" b="1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C000"/>
                            </a:solidFill>
                            <a:effectLst/>
                            <a:uLnTx/>
                            <a:uFillTx/>
                            <a:latin typeface="Arial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36000" marB="36000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37760">
                    <a:tc>
                      <a:txBody>
                        <a:bodyPr/>
                        <a:lstStyle/>
                        <a:p>
                          <a:endParaRPr lang="ko-Kore-KR"/>
                        </a:p>
                      </a:txBody>
                      <a:tcPr marL="36000" marR="36000" marT="36000" marB="36000">
                        <a:blipFill>
                          <a:blip r:embed="rId3"/>
                          <a:stretch>
                            <a:fillRect t="-85294" r="-1081" b="-11147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94488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PARKING BRAKE ---------------------- SET 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Establish communications with GND personnel.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B737-8 BROADBAND s/w -------------- OFF</a:t>
                          </a:r>
                          <a:endParaRPr sz="900" b="1" dirty="0">
                            <a:solidFill>
                              <a:srgbClr val="0070C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chemeClr val="tx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FLAPS ----------------------------</a:t>
                          </a:r>
                          <a:r>
                            <a:rPr lang="en-US" altLang="ko-KR" sz="900" b="1" dirty="0">
                              <a:solidFill>
                                <a:schemeClr val="tx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</a:t>
                          </a:r>
                          <a:r>
                            <a:rPr lang="en-US" sz="900" b="1" dirty="0">
                              <a:solidFill>
                                <a:schemeClr val="tx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 UP </a:t>
                          </a:r>
                          <a:endParaRPr dirty="0">
                            <a:solidFill>
                              <a:schemeClr val="tx1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THRUST LEVERS ----------------</a:t>
                          </a:r>
                          <a:r>
                            <a:rPr lang="en-US" altLang="ko-KR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</a:t>
                          </a: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------IDLE 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ENGINE BLEED AIR SWITCHES ----- OFF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 BLEED air switch -------</a:t>
                          </a:r>
                          <a:r>
                            <a:rPr lang="en-US" altLang="ko-KR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</a:t>
                          </a: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--------- OFF</a:t>
                          </a:r>
                          <a:endParaRPr sz="800" b="1" dirty="0">
                            <a:solidFill>
                              <a:srgbClr val="0070C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726814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 ------------------ START</a:t>
                          </a:r>
                          <a:r>
                            <a:rPr lang="en-US" altLang="ko-KR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(</a:t>
                          </a:r>
                          <a:r>
                            <a:rPr lang="ko-KR" altLang="en-US" sz="900" b="1" dirty="0" err="1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시동후</a:t>
                          </a:r>
                          <a:r>
                            <a:rPr lang="ko-KR" altLang="en-US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altLang="ko-KR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ON </a:t>
                          </a:r>
                          <a:r>
                            <a:rPr lang="ko-KR" altLang="en-US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유지</a:t>
                          </a:r>
                          <a:r>
                            <a:rPr lang="en-US" altLang="ko-KR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)</a:t>
                          </a:r>
                          <a:r>
                            <a:rPr lang="en-US" sz="9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endParaRPr dirty="0">
                            <a:solidFill>
                              <a:srgbClr val="FF000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 GENERATOR bus switches ------ ON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ENGINE ANTI-ICE switches---</a:t>
                          </a:r>
                          <a:r>
                            <a:rPr lang="en-US" altLang="ko-KR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</a:t>
                          </a: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 OFF 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Engine Start levers ----------</a:t>
                          </a:r>
                          <a:r>
                            <a:rPr lang="en-US" altLang="ko-KR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</a:t>
                          </a: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 CUTOFF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SHUTDOWN CHECKLIST</a:t>
                          </a:r>
                          <a:endParaRPr dirty="0">
                            <a:latin typeface="+mn-lt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29531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START DE/ANTI-ICING </a:t>
                          </a:r>
                          <a:endParaRPr sz="900" b="1" dirty="0">
                            <a:solidFill>
                              <a:srgbClr val="00B05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항공기이동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및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Configuration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변경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금지</a:t>
                          </a:r>
                          <a:endParaRPr sz="900" b="1" dirty="0"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54511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AFTER DE/ANTI-ICING IS COMPLETED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(TIME CHECK 1분)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용액과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마지막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용액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뿌린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시간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받고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적는다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. 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Holdover Time </a:t>
                          </a:r>
                          <a:r>
                            <a:rPr lang="en-US" sz="800" b="0" dirty="0" err="1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결정</a:t>
                          </a:r>
                          <a:r>
                            <a:rPr lang="en-US" sz="800" b="0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!!!</a:t>
                          </a:r>
                          <a:endParaRPr sz="800" b="1" dirty="0">
                            <a:solidFill>
                              <a:srgbClr val="00B05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61629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B050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i="0" u="none" strike="noStrike" cap="none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TIME CHECK 1분후 </a:t>
                          </a:r>
                          <a:endParaRPr sz="800" b="1" i="0" u="none" strike="noStrike" cap="none" dirty="0">
                            <a:solidFill>
                              <a:srgbClr val="00B05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chemeClr val="dk1"/>
                            </a:buClr>
                            <a:buSzPts val="900"/>
                            <a:buFont typeface="Helvetica Neue"/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 BLEED air switch ---</a:t>
                          </a:r>
                          <a:r>
                            <a:rPr lang="en-US" altLang="ko-KR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</a:t>
                          </a: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</a:t>
                          </a:r>
                          <a:r>
                            <a:rPr lang="en-US" altLang="ko-KR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</a:t>
                          </a: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----------- ON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900"/>
                            <a:buFont typeface="Helvetica Neue"/>
                            <a:buNone/>
                            <a:tabLst/>
                            <a:defRPr/>
                          </a:pPr>
                          <a:r>
                            <a:rPr kumimoji="0" lang="en-US" altLang="ko-Kore-KR" sz="9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Engine BLEED air switches -----</a:t>
                          </a:r>
                          <a:r>
                            <a:rPr kumimoji="0" lang="en-US" altLang="ko-KR" sz="9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-</a:t>
                          </a:r>
                          <a:r>
                            <a:rPr kumimoji="0" lang="en-US" altLang="ko-Kore-KR" sz="900" b="1" i="0" u="none" strike="noStrike" kern="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70C0"/>
                              </a:solidFill>
                              <a:effectLst/>
                              <a:uLnTx/>
                              <a:uFillTx/>
                              <a:latin typeface="Arial"/>
                              <a:ea typeface="Helvetica Neue"/>
                              <a:cs typeface="Helvetica Neue"/>
                              <a:sym typeface="Helvetica Neue"/>
                            </a:rPr>
                            <a:t>------ ON </a:t>
                          </a: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B050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PREFLT </a:t>
                          </a:r>
                          <a:r>
                            <a:rPr lang="en-US" sz="800" b="1" dirty="0" err="1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CHKlist</a:t>
                          </a: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-&gt; Req STARTUP -&gt; </a:t>
                          </a:r>
                          <a:r>
                            <a:rPr lang="en-US" sz="800" b="1" dirty="0" err="1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CHKlist</a:t>
                          </a:r>
                          <a:endParaRPr sz="800" b="1" dirty="0">
                            <a:solidFill>
                              <a:srgbClr val="00B05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94666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AFTER BOTH ENGINES ARE STARTED</a:t>
                          </a:r>
                          <a:endParaRPr sz="800" dirty="0"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ENGINE ANTI-ICE switches----As needed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B737-8 BROADBAND s/w --------------- ON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APU----------------------</a:t>
                          </a:r>
                          <a:r>
                            <a:rPr lang="en-US" altLang="ko-KR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</a:t>
                          </a:r>
                          <a:r>
                            <a:rPr lang="en-US" sz="900" b="1" dirty="0"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-------- As needed </a:t>
                          </a:r>
                          <a:endParaRPr dirty="0">
                            <a:latin typeface="+mn-lt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693777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900"/>
                            <a:buFont typeface="Helvetica Neue"/>
                            <a:buNone/>
                          </a:pPr>
                          <a:r>
                            <a:rPr lang="en-US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FLAP LEVER -------</a:t>
                          </a:r>
                          <a:r>
                            <a:rPr lang="en-US" altLang="ko-KR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</a:t>
                          </a:r>
                          <a:r>
                            <a:rPr lang="en-US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 Set for takeoff or UP 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ice, snow, slush or standing water, </a:t>
                          </a:r>
                          <a:r>
                            <a:rPr lang="en-US" sz="800" b="0" i="0" u="none" strike="noStrike" cap="none" dirty="0" err="1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강수</a:t>
                          </a:r>
                          <a:r>
                            <a:rPr 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0" i="0" u="none" strike="noStrike" cap="none" dirty="0" err="1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지속시</a:t>
                          </a:r>
                          <a:r>
                            <a:rPr 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– FLAP </a:t>
                          </a:r>
                          <a:r>
                            <a:rPr lang="en-US" sz="800" b="0" i="0" u="none" strike="noStrike" cap="none" dirty="0" err="1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UP고려</a:t>
                          </a:r>
                          <a:r>
                            <a:rPr 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(FLAP Full travel check</a:t>
                          </a:r>
                          <a:r>
                            <a:rPr lang="ko-KR" altLang="en-US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고려</a:t>
                          </a:r>
                          <a:r>
                            <a:rPr lang="en-US" altLang="ko-KR" sz="800" b="0" i="0" u="none" strike="noStrike" cap="none" dirty="0">
                              <a:solidFill>
                                <a:srgbClr val="00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)</a:t>
                          </a:r>
                          <a:endParaRPr sz="800" b="0" i="0" u="none" strike="noStrike" cap="none" dirty="0">
                            <a:solidFill>
                              <a:srgbClr val="000000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900"/>
                            <a:buFont typeface="Helvetica Neue"/>
                            <a:buNone/>
                          </a:pPr>
                          <a:r>
                            <a:rPr lang="en-US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Flight controls -------</a:t>
                          </a:r>
                          <a:r>
                            <a:rPr lang="en-US" altLang="ko-KR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</a:t>
                          </a:r>
                          <a:r>
                            <a:rPr lang="en-US" sz="900" b="1" i="0" u="none" strike="noStrike" cap="none" dirty="0">
                              <a:solidFill>
                                <a:srgbClr val="0070C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-- Check, as needed</a:t>
                          </a:r>
                          <a:endParaRPr dirty="0">
                            <a:solidFill>
                              <a:srgbClr val="0070C0"/>
                            </a:solidFill>
                            <a:latin typeface="+mn-lt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B050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AFTER START </a:t>
                          </a:r>
                          <a:r>
                            <a:rPr lang="en-US" sz="800" b="1" dirty="0" err="1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CHKlist</a:t>
                          </a:r>
                          <a:r>
                            <a:rPr lang="en-US" sz="800" b="1" dirty="0">
                              <a:solidFill>
                                <a:srgbClr val="00B05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r>
                            <a:rPr lang="en-US" sz="800" b="1" dirty="0">
                              <a:solidFill>
                                <a:srgbClr val="FF0000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(ATC CLR Confirm)</a:t>
                          </a:r>
                          <a:endParaRPr dirty="0">
                            <a:latin typeface="+mn-lt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  <a:tr h="396444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chemeClr val="dk1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dirty="0">
                              <a:solidFill>
                                <a:schemeClr val="dk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TAXI, BEFORE T/O, T/O Procedure</a:t>
                          </a:r>
                          <a:endParaRPr dirty="0">
                            <a:latin typeface="+mn-lt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chemeClr val="dk1"/>
                            </a:buClr>
                            <a:buSzPts val="800"/>
                            <a:buFont typeface="Helvetica Neue"/>
                            <a:buNone/>
                            <a:tabLst/>
                            <a:defRPr/>
                          </a:pPr>
                          <a:r>
                            <a:rPr lang="en-US" altLang="ko-Kore-KR" sz="800" b="1" i="0" u="none" strike="noStrike" cap="none" dirty="0">
                              <a:solidFill>
                                <a:schemeClr val="dk1"/>
                              </a:solidFill>
                              <a:latin typeface="Calibri"/>
                              <a:ea typeface="Helvetica Neue"/>
                              <a:cs typeface="Helvetica Neue"/>
                              <a:sym typeface="Helvetica Neue"/>
                            </a:rPr>
                            <a:t> </a:t>
                          </a:r>
                          <a:endParaRPr lang="en-US" altLang="ko-Kore-KR" sz="800" b="0" i="0" u="none" strike="noStrike" cap="none" dirty="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Arial"/>
                          </a:endParaRPr>
                        </a:p>
                        <a:p>
                          <a:pPr marL="0" marR="0" lvl="0" indent="0" algn="l" rtl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chemeClr val="dk1"/>
                            </a:buClr>
                            <a:buSzPts val="800"/>
                            <a:buFont typeface="Helvetica Neue"/>
                            <a:buNone/>
                          </a:pPr>
                          <a:r>
                            <a:rPr lang="en-US" sz="800" b="1" dirty="0">
                              <a:solidFill>
                                <a:schemeClr val="dk1"/>
                              </a:solidFill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                                 </a:t>
                          </a:r>
                          <a:r>
                            <a:rPr lang="en-US" sz="800" b="1" dirty="0">
                              <a:solidFill>
                                <a:schemeClr val="dk1"/>
                              </a:solidFill>
                              <a:highlight>
                                <a:srgbClr val="FFFF00"/>
                              </a:highlight>
                              <a:latin typeface="+mn-lt"/>
                              <a:ea typeface="Helvetica Neue"/>
                              <a:cs typeface="Helvetica Neue"/>
                              <a:sym typeface="Helvetica Neue"/>
                            </a:rPr>
                            <a:t>DECISION TREE next page</a:t>
                          </a:r>
                          <a:endParaRPr sz="800" b="1" dirty="0">
                            <a:solidFill>
                              <a:schemeClr val="dk1"/>
                            </a:solidFill>
                            <a:latin typeface="+mn-lt"/>
                            <a:ea typeface="Helvetica Neue"/>
                            <a:cs typeface="Helvetica Neue"/>
                            <a:sym typeface="Helvetica Neue"/>
                          </a:endParaRPr>
                        </a:p>
                      </a:txBody>
                      <a:tcPr marL="36000" marR="36000" marT="0" marB="0"/>
                    </a:tc>
                    <a:extLst>
                      <a:ext uri="{0D108BD9-81ED-4DB2-BD59-A6C34878D82A}">
                        <a16:rowId xmlns:a16="http://schemas.microsoft.com/office/drawing/2014/main" val="1000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03DDE63-4142-5292-5212-CBAA9E926A97}"/>
              </a:ext>
            </a:extLst>
          </p:cNvPr>
          <p:cNvSpPr/>
          <p:nvPr/>
        </p:nvSpPr>
        <p:spPr>
          <a:xfrm>
            <a:off x="1621844" y="315050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BAAC3CB-C309-1E4C-1777-F739C1CDA2CB}"/>
              </a:ext>
            </a:extLst>
          </p:cNvPr>
          <p:cNvSpPr/>
          <p:nvPr/>
        </p:nvSpPr>
        <p:spPr>
          <a:xfrm>
            <a:off x="42407" y="5279729"/>
            <a:ext cx="89419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AA47F5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Cold Wx</a:t>
            </a:r>
            <a:endParaRPr lang="en-US" altLang="ko-KR" sz="1800" b="1" cap="none" spc="0" dirty="0">
              <a:ln w="0"/>
              <a:solidFill>
                <a:srgbClr val="AA47F5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1"/>
              <a:buFont typeface="Calibri"/>
              <a:buNone/>
            </a:pPr>
            <a:endParaRPr/>
          </a:p>
        </p:txBody>
      </p:sp>
      <p:sp>
        <p:nvSpPr>
          <p:cNvPr id="437" name="Google Shape;437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8224" lvl="0" indent="-129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13"/>
              <a:buNone/>
            </a:pPr>
            <a:endParaRPr/>
          </a:p>
        </p:txBody>
      </p:sp>
      <p:pic>
        <p:nvPicPr>
          <p:cNvPr id="438" name="Google Shape;438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2328863" cy="4848616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36"/>
          <p:cNvSpPr/>
          <p:nvPr/>
        </p:nvSpPr>
        <p:spPr>
          <a:xfrm>
            <a:off x="178231" y="2526223"/>
            <a:ext cx="759416" cy="348713"/>
          </a:xfrm>
          <a:prstGeom prst="frame">
            <a:avLst>
              <a:gd name="adj1" fmla="val 12500"/>
            </a:avLst>
          </a:prstGeom>
          <a:solidFill>
            <a:srgbClr val="00B0F0"/>
          </a:solidFill>
          <a:ln w="127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36"/>
          <p:cNvSpPr/>
          <p:nvPr/>
        </p:nvSpPr>
        <p:spPr>
          <a:xfrm>
            <a:off x="1164430" y="2545838"/>
            <a:ext cx="850349" cy="406589"/>
          </a:xfrm>
          <a:prstGeom prst="frame">
            <a:avLst>
              <a:gd name="adj1" fmla="val 12500"/>
            </a:avLst>
          </a:prstGeom>
          <a:solidFill>
            <a:srgbClr val="00B0F0"/>
          </a:solidFill>
          <a:ln w="127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E2B9E81-8C15-BCB6-ACE9-2C1298DF2B3C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8" name="Google Shape;138;p4"/>
          <p:cNvGraphicFramePr/>
          <p:nvPr>
            <p:extLst>
              <p:ext uri="{D42A27DB-BD31-4B8C-83A1-F6EECF244321}">
                <p14:modId xmlns:p14="http://schemas.microsoft.com/office/powerpoint/2010/main" val="3662325515"/>
              </p:ext>
            </p:extLst>
          </p:nvPr>
        </p:nvGraphicFramePr>
        <p:xfrm>
          <a:off x="0" y="0"/>
          <a:ext cx="2328850" cy="9669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16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2569">
                  <a:extLst>
                    <a:ext uri="{9D8B030D-6E8A-4147-A177-3AD203B41FA5}">
                      <a16:colId xmlns:a16="http://schemas.microsoft.com/office/drawing/2014/main" val="3596387649"/>
                    </a:ext>
                  </a:extLst>
                </a:gridCol>
              </a:tblGrid>
              <a:tr h="202565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PUS VOR 18L/R </a:t>
                      </a:r>
                      <a:endParaRPr lang="en-US" sz="11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856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000" dirty="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STARS                    RUNWAYS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accent1"/>
                          </a:solidFill>
                        </a:rPr>
                        <a:t>VOR18L/R              18L/R   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TRANS.   </a:t>
                      </a: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KMH22 </a:t>
                      </a:r>
                      <a:r>
                        <a:rPr lang="en-US" altLang="ko-Kore-KR" sz="800" b="1" dirty="0" err="1">
                          <a:solidFill>
                            <a:srgbClr val="C00000"/>
                          </a:solidFill>
                        </a:rPr>
                        <a:t>Vref+wind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accent1"/>
                          </a:solidFill>
                        </a:rPr>
                        <a:t>GAYHA</a:t>
                      </a:r>
                      <a:r>
                        <a:rPr lang="ko-KR" altLang="en-US" sz="900" b="1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(Modify Required)</a:t>
                      </a:r>
                      <a:endParaRPr lang="en-US" altLang="ko-Kore-KR" sz="9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94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</a:rPr>
                        <a:t>FIX : KMH 280(Base Turn), 284(Missed App)</a:t>
                      </a:r>
                    </a:p>
                  </a:txBody>
                  <a:tcPr marL="90000" marR="9145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ore-KR" sz="900" b="1" dirty="0">
                        <a:solidFill>
                          <a:schemeClr val="accent1"/>
                        </a:solidFill>
                      </a:endParaRP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2408181646"/>
                  </a:ext>
                </a:extLst>
              </a:tr>
            </a:tbl>
          </a:graphicData>
        </a:graphic>
      </p:graphicFrame>
      <p:pic>
        <p:nvPicPr>
          <p:cNvPr id="5" name="그림 4" descr="텍스트, 야외, 장치, 계량기이(가) 표시된 사진&#10;&#10;자동 생성된 설명">
            <a:extLst>
              <a:ext uri="{FF2B5EF4-FFF2-40B4-BE49-F238E27FC236}">
                <a16:creationId xmlns:a16="http://schemas.microsoft.com/office/drawing/2014/main" id="{19EEF72C-78E5-61F3-2B86-EF01369AF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1" y="248016"/>
            <a:ext cx="1080097" cy="573801"/>
          </a:xfrm>
          <a:prstGeom prst="rect">
            <a:avLst/>
          </a:prstGeom>
        </p:spPr>
      </p:pic>
      <p:graphicFrame>
        <p:nvGraphicFramePr>
          <p:cNvPr id="145" name="Google Shape;138;p4">
            <a:extLst>
              <a:ext uri="{FF2B5EF4-FFF2-40B4-BE49-F238E27FC236}">
                <a16:creationId xmlns:a16="http://schemas.microsoft.com/office/drawing/2014/main" id="{2DD2492E-25C7-6F3E-A765-74CDA08552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3902082"/>
              </p:ext>
            </p:extLst>
          </p:nvPr>
        </p:nvGraphicFramePr>
        <p:xfrm>
          <a:off x="-4122" y="4139510"/>
          <a:ext cx="2328850" cy="106944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255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Missed App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dirty="0"/>
                        <a:t>Base Turn </a:t>
                      </a:r>
                      <a:r>
                        <a:rPr lang="ko-KR" altLang="en-US" sz="900" dirty="0"/>
                        <a:t>이전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L/H Turn </a:t>
                      </a:r>
                      <a:r>
                        <a:rPr lang="en-US" altLang="ko-KR" sz="900" b="1" dirty="0">
                          <a:solidFill>
                            <a:srgbClr val="C00000"/>
                          </a:solidFill>
                        </a:rPr>
                        <a:t>KMH 284 </a:t>
                      </a:r>
                      <a:r>
                        <a:rPr lang="en-US" altLang="ko-KR" sz="900" dirty="0"/>
                        <a:t>OUTBD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900" dirty="0"/>
                        <a:t>(SEL HDG SEL – INT H/D - VOR/LOC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Engage)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7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Base Turn </a:t>
                      </a:r>
                      <a:r>
                        <a:rPr lang="ko-KR" altLang="en-US" sz="900" dirty="0"/>
                        <a:t>이후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Continue R/H Turn </a:t>
                      </a:r>
                      <a:r>
                        <a:rPr lang="en-US" altLang="ko-KR" sz="900" b="1" dirty="0">
                          <a:solidFill>
                            <a:srgbClr val="C00000"/>
                          </a:solidFill>
                        </a:rPr>
                        <a:t>KMH 284 </a:t>
                      </a:r>
                      <a:r>
                        <a:rPr lang="en-US" altLang="ko-KR" sz="900" dirty="0"/>
                        <a:t>OUTBD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(SEL HDG SEL – INT H/D - VOR/LOC Engage)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324277550"/>
                  </a:ext>
                </a:extLst>
              </a:tr>
            </a:tbl>
          </a:graphicData>
        </a:graphic>
      </p:graphicFrame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4BE8B393-F758-B69E-C71F-41B24ABD3B39}"/>
              </a:ext>
            </a:extLst>
          </p:cNvPr>
          <p:cNvGrpSpPr/>
          <p:nvPr/>
        </p:nvGrpSpPr>
        <p:grpSpPr>
          <a:xfrm>
            <a:off x="-48346" y="955136"/>
            <a:ext cx="2394309" cy="3138086"/>
            <a:chOff x="-48346" y="990763"/>
            <a:chExt cx="2394309" cy="3138086"/>
          </a:xfrm>
        </p:grpSpPr>
        <p:pic>
          <p:nvPicPr>
            <p:cNvPr id="12" name="그림 11" descr="나무, 식물이(가) 표시된 사진&#10;&#10;자동 생성된 설명">
              <a:extLst>
                <a:ext uri="{FF2B5EF4-FFF2-40B4-BE49-F238E27FC236}">
                  <a16:creationId xmlns:a16="http://schemas.microsoft.com/office/drawing/2014/main" id="{CDDBC3DB-6733-2907-F7DB-E2FDA5AE9F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/>
          </p:blipFill>
          <p:spPr>
            <a:xfrm>
              <a:off x="-361" y="1021136"/>
              <a:ext cx="2346324" cy="3107713"/>
            </a:xfrm>
            <a:prstGeom prst="rect">
              <a:avLst/>
            </a:prstGeom>
          </p:spPr>
        </p:pic>
        <p:cxnSp>
          <p:nvCxnSpPr>
            <p:cNvPr id="27" name="직선 연결선[R] 26">
              <a:extLst>
                <a:ext uri="{FF2B5EF4-FFF2-40B4-BE49-F238E27FC236}">
                  <a16:creationId xmlns:a16="http://schemas.microsoft.com/office/drawing/2014/main" id="{A447B34E-85E3-7041-0027-4D72BCEB8F48}"/>
                </a:ext>
              </a:extLst>
            </p:cNvPr>
            <p:cNvCxnSpPr>
              <a:cxnSpLocks/>
              <a:endCxn id="29" idx="0"/>
            </p:cNvCxnSpPr>
            <p:nvPr/>
          </p:nvCxnSpPr>
          <p:spPr>
            <a:xfrm flipH="1" flipV="1">
              <a:off x="647706" y="1548692"/>
              <a:ext cx="35808" cy="1196606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[R] 40">
              <a:extLst>
                <a:ext uri="{FF2B5EF4-FFF2-40B4-BE49-F238E27FC236}">
                  <a16:creationId xmlns:a16="http://schemas.microsoft.com/office/drawing/2014/main" id="{AF422B5F-7DE7-D8E9-59E5-31D47952B5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1437" y="2745299"/>
              <a:ext cx="354533" cy="488137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포인트가 4개인 별 22">
              <a:extLst>
                <a:ext uri="{FF2B5EF4-FFF2-40B4-BE49-F238E27FC236}">
                  <a16:creationId xmlns:a16="http://schemas.microsoft.com/office/drawing/2014/main" id="{34EBE2B8-A456-4BC0-19B9-499481DE4E5C}"/>
                </a:ext>
              </a:extLst>
            </p:cNvPr>
            <p:cNvSpPr/>
            <p:nvPr/>
          </p:nvSpPr>
          <p:spPr>
            <a:xfrm>
              <a:off x="590749" y="2639281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9" name="호 28">
              <a:extLst>
                <a:ext uri="{FF2B5EF4-FFF2-40B4-BE49-F238E27FC236}">
                  <a16:creationId xmlns:a16="http://schemas.microsoft.com/office/drawing/2014/main" id="{0EDEDCBE-E5F5-DEFE-E89D-A65BA4BB793D}"/>
                </a:ext>
              </a:extLst>
            </p:cNvPr>
            <p:cNvSpPr/>
            <p:nvPr/>
          </p:nvSpPr>
          <p:spPr>
            <a:xfrm>
              <a:off x="647194" y="1114257"/>
              <a:ext cx="956185" cy="911025"/>
            </a:xfrm>
            <a:prstGeom prst="arc">
              <a:avLst>
                <a:gd name="adj1" fmla="val 10951624"/>
                <a:gd name="adj2" fmla="val 61662"/>
              </a:avLst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포인트가 4개인 별 30">
              <a:extLst>
                <a:ext uri="{FF2B5EF4-FFF2-40B4-BE49-F238E27FC236}">
                  <a16:creationId xmlns:a16="http://schemas.microsoft.com/office/drawing/2014/main" id="{58BD0D03-CFFD-7313-7A4A-408AE9CE381A}"/>
                </a:ext>
              </a:extLst>
            </p:cNvPr>
            <p:cNvSpPr/>
            <p:nvPr/>
          </p:nvSpPr>
          <p:spPr>
            <a:xfrm>
              <a:off x="573819" y="1967600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5" name="호 34">
              <a:extLst>
                <a:ext uri="{FF2B5EF4-FFF2-40B4-BE49-F238E27FC236}">
                  <a16:creationId xmlns:a16="http://schemas.microsoft.com/office/drawing/2014/main" id="{930CEE6A-5EFE-59E6-5594-85206F09186A}"/>
                </a:ext>
              </a:extLst>
            </p:cNvPr>
            <p:cNvSpPr/>
            <p:nvPr/>
          </p:nvSpPr>
          <p:spPr>
            <a:xfrm>
              <a:off x="686711" y="1114708"/>
              <a:ext cx="973831" cy="1004707"/>
            </a:xfrm>
            <a:prstGeom prst="arc">
              <a:avLst>
                <a:gd name="adj1" fmla="val 16012884"/>
                <a:gd name="adj2" fmla="val 21134675"/>
              </a:avLst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8" name="포인트가 4개인 별 37">
              <a:extLst>
                <a:ext uri="{FF2B5EF4-FFF2-40B4-BE49-F238E27FC236}">
                  <a16:creationId xmlns:a16="http://schemas.microsoft.com/office/drawing/2014/main" id="{7EB48E4E-D41B-9BE2-A6CB-DE56A1828C44}"/>
                </a:ext>
              </a:extLst>
            </p:cNvPr>
            <p:cNvSpPr/>
            <p:nvPr/>
          </p:nvSpPr>
          <p:spPr>
            <a:xfrm>
              <a:off x="539954" y="1019339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9" name="포인트가 4개인 별 38">
              <a:extLst>
                <a:ext uri="{FF2B5EF4-FFF2-40B4-BE49-F238E27FC236}">
                  <a16:creationId xmlns:a16="http://schemas.microsoft.com/office/drawing/2014/main" id="{4623912B-268E-11E3-0FE7-B2FCDA90C0C0}"/>
                </a:ext>
              </a:extLst>
            </p:cNvPr>
            <p:cNvSpPr/>
            <p:nvPr/>
          </p:nvSpPr>
          <p:spPr>
            <a:xfrm>
              <a:off x="1431776" y="996764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AA47F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0" name="포인트가 4개인 별 39">
              <a:extLst>
                <a:ext uri="{FF2B5EF4-FFF2-40B4-BE49-F238E27FC236}">
                  <a16:creationId xmlns:a16="http://schemas.microsoft.com/office/drawing/2014/main" id="{00C949CF-AF86-BF74-7612-33AF2285DACA}"/>
                </a:ext>
              </a:extLst>
            </p:cNvPr>
            <p:cNvSpPr/>
            <p:nvPr/>
          </p:nvSpPr>
          <p:spPr>
            <a:xfrm>
              <a:off x="1539024" y="991120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92D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44" name="직선 연결선[R] 43">
              <a:extLst>
                <a:ext uri="{FF2B5EF4-FFF2-40B4-BE49-F238E27FC236}">
                  <a16:creationId xmlns:a16="http://schemas.microsoft.com/office/drawing/2014/main" id="{868CF2DE-D380-1488-974D-31BDE8684A05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 flipH="1" flipV="1">
              <a:off x="1603294" y="1578344"/>
              <a:ext cx="22873" cy="389256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[R] 48">
              <a:extLst>
                <a:ext uri="{FF2B5EF4-FFF2-40B4-BE49-F238E27FC236}">
                  <a16:creationId xmlns:a16="http://schemas.microsoft.com/office/drawing/2014/main" id="{66964C75-BD54-9870-DA4E-4CA275254DF7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H="1" flipV="1">
              <a:off x="1656354" y="1551319"/>
              <a:ext cx="22321" cy="421925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[R] 53">
              <a:extLst>
                <a:ext uri="{FF2B5EF4-FFF2-40B4-BE49-F238E27FC236}">
                  <a16:creationId xmlns:a16="http://schemas.microsoft.com/office/drawing/2014/main" id="{DA8E6069-ABB3-A90D-9CB2-412A7718E23F}"/>
                </a:ext>
              </a:extLst>
            </p:cNvPr>
            <p:cNvCxnSpPr>
              <a:cxnSpLocks/>
            </p:cNvCxnSpPr>
            <p:nvPr/>
          </p:nvCxnSpPr>
          <p:spPr>
            <a:xfrm>
              <a:off x="79022" y="1374350"/>
              <a:ext cx="1538285" cy="603307"/>
            </a:xfrm>
            <a:prstGeom prst="line">
              <a:avLst/>
            </a:prstGeom>
            <a:ln w="19050">
              <a:solidFill>
                <a:srgbClr val="FFC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E0B4524-D5ED-0F82-3605-CE03D6D8F41C}"/>
                </a:ext>
              </a:extLst>
            </p:cNvPr>
            <p:cNvSpPr txBox="1"/>
            <p:nvPr/>
          </p:nvSpPr>
          <p:spPr>
            <a:xfrm>
              <a:off x="1670760" y="990763"/>
              <a:ext cx="5277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rgbClr val="92D050"/>
                  </a:solidFill>
                </a:rPr>
                <a:t>KMH35</a:t>
              </a:r>
            </a:p>
            <a:p>
              <a:pPr algn="ctr"/>
              <a:r>
                <a:rPr kumimoji="1" lang="en-US" altLang="ko-Kore-KR" sz="800" dirty="0">
                  <a:solidFill>
                    <a:srgbClr val="92D050"/>
                  </a:solidFill>
                </a:rPr>
                <a:t>(18L)</a:t>
              </a:r>
              <a:endParaRPr kumimoji="1" lang="ko-Kore-KR" altLang="en-US" sz="800" dirty="0">
                <a:solidFill>
                  <a:srgbClr val="92D050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03758C5-ABCE-E358-B805-F5F84F53890B}"/>
                </a:ext>
              </a:extLst>
            </p:cNvPr>
            <p:cNvSpPr txBox="1"/>
            <p:nvPr/>
          </p:nvSpPr>
          <p:spPr>
            <a:xfrm>
              <a:off x="984588" y="1165881"/>
              <a:ext cx="5277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KMH34</a:t>
              </a:r>
            </a:p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(18R)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AB56EBB-C6CC-544B-6B1B-7AD74DDE9799}"/>
                </a:ext>
              </a:extLst>
            </p:cNvPr>
            <p:cNvSpPr txBox="1"/>
            <p:nvPr/>
          </p:nvSpPr>
          <p:spPr>
            <a:xfrm>
              <a:off x="70193" y="1013484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dirty="0">
                  <a:solidFill>
                    <a:schemeClr val="bg1"/>
                  </a:solidFill>
                </a:rPr>
                <a:t>KMH32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26F0C7B-7DBA-0E46-EAB1-02BB391E9101}"/>
                </a:ext>
              </a:extLst>
            </p:cNvPr>
            <p:cNvSpPr txBox="1"/>
            <p:nvPr/>
          </p:nvSpPr>
          <p:spPr>
            <a:xfrm>
              <a:off x="104058" y="1956094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dirty="0">
                  <a:solidFill>
                    <a:schemeClr val="bg1"/>
                  </a:solidFill>
                </a:rPr>
                <a:t>KMH30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246E7BA4-156E-250A-F438-49FB015FCB5C}"/>
                </a:ext>
              </a:extLst>
            </p:cNvPr>
            <p:cNvSpPr txBox="1"/>
            <p:nvPr/>
          </p:nvSpPr>
          <p:spPr>
            <a:xfrm>
              <a:off x="87128" y="2599564"/>
              <a:ext cx="5790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KMH22</a:t>
              </a:r>
            </a:p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(MA046)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cxnSp>
          <p:nvCxnSpPr>
            <p:cNvPr id="130" name="구부러진 연결선[U] 129">
              <a:extLst>
                <a:ext uri="{FF2B5EF4-FFF2-40B4-BE49-F238E27FC236}">
                  <a16:creationId xmlns:a16="http://schemas.microsoft.com/office/drawing/2014/main" id="{CF940597-B6DB-F9E0-2BFE-9248A4AEFCD5}"/>
                </a:ext>
              </a:extLst>
            </p:cNvPr>
            <p:cNvCxnSpPr/>
            <p:nvPr/>
          </p:nvCxnSpPr>
          <p:spPr>
            <a:xfrm>
              <a:off x="191911" y="3164206"/>
              <a:ext cx="279053" cy="138461"/>
            </a:xfrm>
            <a:prstGeom prst="curvedConnector3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구부러진 연결선[U] 131">
              <a:extLst>
                <a:ext uri="{FF2B5EF4-FFF2-40B4-BE49-F238E27FC236}">
                  <a16:creationId xmlns:a16="http://schemas.microsoft.com/office/drawing/2014/main" id="{414C5854-DCF3-751F-4CA3-DD8A308A66C6}"/>
                </a:ext>
              </a:extLst>
            </p:cNvPr>
            <p:cNvCxnSpPr/>
            <p:nvPr/>
          </p:nvCxnSpPr>
          <p:spPr>
            <a:xfrm>
              <a:off x="152401" y="3226298"/>
              <a:ext cx="279053" cy="138461"/>
            </a:xfrm>
            <a:prstGeom prst="curvedConnector3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직선 연결선[R] 132">
              <a:extLst>
                <a:ext uri="{FF2B5EF4-FFF2-40B4-BE49-F238E27FC236}">
                  <a16:creationId xmlns:a16="http://schemas.microsoft.com/office/drawing/2014/main" id="{CBE8342F-5466-CF7A-EF58-F1468E9658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3298447"/>
              <a:ext cx="302153" cy="381645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포인트가 4개인 별 141">
              <a:extLst>
                <a:ext uri="{FF2B5EF4-FFF2-40B4-BE49-F238E27FC236}">
                  <a16:creationId xmlns:a16="http://schemas.microsoft.com/office/drawing/2014/main" id="{A338195F-D345-F96E-91F4-57F2A830C58D}"/>
                </a:ext>
              </a:extLst>
            </p:cNvPr>
            <p:cNvSpPr/>
            <p:nvPr/>
          </p:nvSpPr>
          <p:spPr>
            <a:xfrm>
              <a:off x="54533" y="3395637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6" name="사각형 설명선[R] 145">
              <a:extLst>
                <a:ext uri="{FF2B5EF4-FFF2-40B4-BE49-F238E27FC236}">
                  <a16:creationId xmlns:a16="http://schemas.microsoft.com/office/drawing/2014/main" id="{CFB9E6EC-B866-FE82-A5A6-F4E244DD87CD}"/>
                </a:ext>
              </a:extLst>
            </p:cNvPr>
            <p:cNvSpPr/>
            <p:nvPr/>
          </p:nvSpPr>
          <p:spPr>
            <a:xfrm>
              <a:off x="596770" y="3621224"/>
              <a:ext cx="836148" cy="465790"/>
            </a:xfrm>
            <a:prstGeom prst="wedgeRectCallout">
              <a:avLst>
                <a:gd name="adj1" fmla="val -118823"/>
                <a:gd name="adj2" fmla="val -3300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Before L/D CHK Complete</a:t>
              </a:r>
            </a:p>
            <a:p>
              <a:r>
                <a:rPr kumimoji="1" lang="en-US" altLang="ko-Kore-KR" sz="800" dirty="0"/>
                <a:t>NEXT 1700ft</a:t>
              </a:r>
              <a:endParaRPr kumimoji="1" lang="ko-Kore-KR" altLang="en-US" sz="800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E7A4A2FD-4EC4-596A-9970-F3E9CA163536}"/>
                </a:ext>
              </a:extLst>
            </p:cNvPr>
            <p:cNvSpPr txBox="1"/>
            <p:nvPr/>
          </p:nvSpPr>
          <p:spPr>
            <a:xfrm>
              <a:off x="28182" y="3553474"/>
              <a:ext cx="55015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FAF</a:t>
              </a:r>
            </a:p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(FF046)</a:t>
              </a:r>
            </a:p>
          </p:txBody>
        </p:sp>
        <p:sp>
          <p:nvSpPr>
            <p:cNvPr id="147" name="사각형 설명선[R] 146">
              <a:extLst>
                <a:ext uri="{FF2B5EF4-FFF2-40B4-BE49-F238E27FC236}">
                  <a16:creationId xmlns:a16="http://schemas.microsoft.com/office/drawing/2014/main" id="{AE343AE0-07BA-1600-95F8-3A2E7E340B60}"/>
                </a:ext>
              </a:extLst>
            </p:cNvPr>
            <p:cNvSpPr/>
            <p:nvPr/>
          </p:nvSpPr>
          <p:spPr>
            <a:xfrm>
              <a:off x="907947" y="3061301"/>
              <a:ext cx="629556" cy="465790"/>
            </a:xfrm>
            <a:prstGeom prst="wedgeRectCallout">
              <a:avLst>
                <a:gd name="adj1" fmla="val -109055"/>
                <a:gd name="adj2" fmla="val -66606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1700ft L/O 6000ft SET</a:t>
              </a:r>
            </a:p>
            <a:p>
              <a:r>
                <a:rPr kumimoji="1" lang="en-US" altLang="ko-Kore-KR" sz="800" dirty="0"/>
                <a:t>CRS 284 </a:t>
              </a:r>
              <a:endParaRPr kumimoji="1" lang="ko-Kore-KR" altLang="en-US" sz="800" dirty="0"/>
            </a:p>
          </p:txBody>
        </p:sp>
        <p:sp>
          <p:nvSpPr>
            <p:cNvPr id="148" name="사각형 설명선[R] 147">
              <a:extLst>
                <a:ext uri="{FF2B5EF4-FFF2-40B4-BE49-F238E27FC236}">
                  <a16:creationId xmlns:a16="http://schemas.microsoft.com/office/drawing/2014/main" id="{E871E623-1836-7590-4F6F-CB1F7591C0E6}"/>
                </a:ext>
              </a:extLst>
            </p:cNvPr>
            <p:cNvSpPr/>
            <p:nvPr/>
          </p:nvSpPr>
          <p:spPr>
            <a:xfrm>
              <a:off x="828719" y="2258171"/>
              <a:ext cx="708292" cy="465790"/>
            </a:xfrm>
            <a:prstGeom prst="wedgeRectCallout">
              <a:avLst>
                <a:gd name="adj1" fmla="val -69799"/>
                <a:gd name="adj2" fmla="val -4715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 H/D110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KMH30-1NM</a:t>
              </a:r>
            </a:p>
            <a:p>
              <a:r>
                <a:rPr kumimoji="1" lang="en-US" altLang="ko-Kore-KR" sz="800" dirty="0"/>
                <a:t> Start Des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C0E1023B-1541-46CF-70D1-CCD44038861A}"/>
                </a:ext>
              </a:extLst>
            </p:cNvPr>
            <p:cNvSpPr txBox="1"/>
            <p:nvPr/>
          </p:nvSpPr>
          <p:spPr>
            <a:xfrm>
              <a:off x="-48346" y="1507131"/>
              <a:ext cx="6880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KMH R280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Start Turn</a:t>
              </a:r>
              <a:endParaRPr kumimoji="1" lang="ko-Kore-KR" altLang="en-US" sz="800" b="1" dirty="0">
                <a:solidFill>
                  <a:srgbClr val="FFC000"/>
                </a:solidFill>
              </a:endParaRPr>
            </a:p>
          </p:txBody>
        </p:sp>
        <p:sp>
          <p:nvSpPr>
            <p:cNvPr id="150" name="사각형 설명선[R] 149">
              <a:extLst>
                <a:ext uri="{FF2B5EF4-FFF2-40B4-BE49-F238E27FC236}">
                  <a16:creationId xmlns:a16="http://schemas.microsoft.com/office/drawing/2014/main" id="{FD89808B-5034-A5A3-931F-51E835F84D56}"/>
                </a:ext>
              </a:extLst>
            </p:cNvPr>
            <p:cNvSpPr/>
            <p:nvPr/>
          </p:nvSpPr>
          <p:spPr>
            <a:xfrm>
              <a:off x="931503" y="1488263"/>
              <a:ext cx="605516" cy="353512"/>
            </a:xfrm>
            <a:prstGeom prst="wedgeRectCallout">
              <a:avLst>
                <a:gd name="adj1" fmla="val -86957"/>
                <a:gd name="adj2" fmla="val -7794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kumimoji="1" lang="en-US" altLang="ko-Kore-KR" sz="800" dirty="0"/>
                <a:t>  H/D 182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 090-1000ft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</a:t>
              </a:r>
              <a:r>
                <a:rPr kumimoji="1" lang="en-US" altLang="ko-Kore-KR" sz="800" b="1" dirty="0">
                  <a:solidFill>
                    <a:srgbClr val="92D050"/>
                  </a:solidFill>
                </a:rPr>
                <a:t>(900ft)</a:t>
              </a:r>
            </a:p>
          </p:txBody>
        </p:sp>
        <p:sp>
          <p:nvSpPr>
            <p:cNvPr id="151" name="사각형 설명선[R] 150">
              <a:extLst>
                <a:ext uri="{FF2B5EF4-FFF2-40B4-BE49-F238E27FC236}">
                  <a16:creationId xmlns:a16="http://schemas.microsoft.com/office/drawing/2014/main" id="{976C1F7A-E636-B87D-52FD-AEB37F9F32B9}"/>
                </a:ext>
              </a:extLst>
            </p:cNvPr>
            <p:cNvSpPr/>
            <p:nvPr/>
          </p:nvSpPr>
          <p:spPr>
            <a:xfrm>
              <a:off x="1848171" y="1477339"/>
              <a:ext cx="418277" cy="547943"/>
            </a:xfrm>
            <a:prstGeom prst="wedgeRectCallout">
              <a:avLst>
                <a:gd name="adj1" fmla="val -90896"/>
                <a:gd name="adj2" fmla="val -2983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kumimoji="1" lang="en-US" altLang="ko-Kore-KR" sz="800" dirty="0"/>
                <a:t> 500</a:t>
              </a:r>
              <a:r>
                <a:rPr kumimoji="1" lang="en-US" altLang="ko-KR" sz="800" dirty="0"/>
                <a:t>’</a:t>
              </a:r>
              <a:r>
                <a:rPr kumimoji="1" lang="ko-KR" altLang="en-US" sz="800" dirty="0"/>
                <a:t>전</a:t>
              </a:r>
              <a:endParaRPr kumimoji="1" lang="en-US" altLang="ko-KR" sz="800" dirty="0"/>
            </a:p>
            <a:p>
              <a:r>
                <a:rPr kumimoji="1" lang="en-US" altLang="ko-Kore-KR" sz="800" dirty="0"/>
                <a:t> A/P Off  </a:t>
              </a:r>
            </a:p>
            <a:p>
              <a:r>
                <a:rPr kumimoji="1" lang="ko-KR" altLang="en-US" sz="800" dirty="0"/>
                <a:t> </a:t>
              </a:r>
              <a:r>
                <a:rPr kumimoji="1" lang="en-US" altLang="ko-Kore-KR" sz="800" dirty="0"/>
                <a:t>FD Off - </a:t>
              </a:r>
              <a:r>
                <a:rPr kumimoji="1" lang="ko-KR" altLang="en-US" sz="800" dirty="0"/>
                <a:t> </a:t>
              </a:r>
              <a:endParaRPr kumimoji="1" lang="en-US" altLang="ko-KR" sz="800" dirty="0"/>
            </a:p>
            <a:p>
              <a:r>
                <a:rPr kumimoji="1" lang="ko-KR" altLang="en-US" sz="800" dirty="0"/>
                <a:t> </a:t>
              </a:r>
              <a:r>
                <a:rPr kumimoji="1" lang="en-US" altLang="ko-Kore-KR" sz="800" dirty="0"/>
                <a:t>On</a:t>
              </a:r>
            </a:p>
          </p:txBody>
        </p:sp>
      </p:grpSp>
      <p:sp>
        <p:nvSpPr>
          <p:cNvPr id="153" name="TextBox 152">
            <a:extLst>
              <a:ext uri="{FF2B5EF4-FFF2-40B4-BE49-F238E27FC236}">
                <a16:creationId xmlns:a16="http://schemas.microsoft.com/office/drawing/2014/main" id="{97F6DB83-E6BE-C7AD-44FF-AB2D0BD878C7}"/>
              </a:ext>
            </a:extLst>
          </p:cNvPr>
          <p:cNvSpPr txBox="1"/>
          <p:nvPr/>
        </p:nvSpPr>
        <p:spPr>
          <a:xfrm>
            <a:off x="1427395" y="5172015"/>
            <a:ext cx="973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 36 Circling</a:t>
            </a:r>
          </a:p>
          <a:p>
            <a:r>
              <a:rPr kumimoji="1" lang="en-US" altLang="ko-Kore-KR" sz="10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Next Page</a:t>
            </a:r>
            <a:endParaRPr kumimoji="1" lang="ko-Kore-KR" altLang="en-US" sz="1000" b="1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9E31F1-F9F0-C78C-4D15-80D409335936}"/>
              </a:ext>
            </a:extLst>
          </p:cNvPr>
          <p:cNvSpPr txBox="1"/>
          <p:nvPr/>
        </p:nvSpPr>
        <p:spPr>
          <a:xfrm>
            <a:off x="515207" y="5165987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513959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8" name="Google Shape;138;p4"/>
          <p:cNvGraphicFramePr/>
          <p:nvPr>
            <p:extLst>
              <p:ext uri="{D42A27DB-BD31-4B8C-83A1-F6EECF244321}">
                <p14:modId xmlns:p14="http://schemas.microsoft.com/office/powerpoint/2010/main" val="2375068743"/>
              </p:ext>
            </p:extLst>
          </p:nvPr>
        </p:nvGraphicFramePr>
        <p:xfrm>
          <a:off x="0" y="0"/>
          <a:ext cx="2328850" cy="110412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162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2569">
                  <a:extLst>
                    <a:ext uri="{9D8B030D-6E8A-4147-A177-3AD203B41FA5}">
                      <a16:colId xmlns:a16="http://schemas.microsoft.com/office/drawing/2014/main" val="3596387649"/>
                    </a:ext>
                  </a:extLst>
                </a:gridCol>
              </a:tblGrid>
              <a:tr h="202565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PUS LOC 36L/R Circling 18L/R</a:t>
                      </a:r>
                    </a:p>
                  </a:txBody>
                  <a:tcPr marL="91450" marR="9145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856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000" dirty="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STARS                    RUNWAYS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accent1"/>
                          </a:solidFill>
                        </a:rPr>
                        <a:t>36L18L/R              18L/R   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TRANS.   </a:t>
                      </a: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KMH22 </a:t>
                      </a:r>
                      <a:r>
                        <a:rPr lang="en-US" altLang="ko-Kore-KR" sz="800" b="1" dirty="0" err="1">
                          <a:solidFill>
                            <a:srgbClr val="C00000"/>
                          </a:solidFill>
                        </a:rPr>
                        <a:t>Vref+wind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b="1" dirty="0">
                          <a:solidFill>
                            <a:schemeClr val="accent1"/>
                          </a:solidFill>
                        </a:rPr>
                        <a:t>GEOJE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(Modify Required)</a:t>
                      </a:r>
                      <a:endParaRPr lang="en-US" altLang="ko-Kore-KR" sz="9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94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0000"/>
                          </a:solidFill>
                        </a:rPr>
                        <a:t>CI36L(CF36R) 3500 FI36L(FF36R) 2100</a:t>
                      </a:r>
                    </a:p>
                  </a:txBody>
                  <a:tcPr marL="90000" marR="9145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9884486"/>
                  </a:ext>
                </a:extLst>
              </a:tr>
              <a:tr h="11594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0070C0"/>
                          </a:solidFill>
                        </a:rPr>
                        <a:t>FIX : KMH 280(Base Turn), 310(Missed App)</a:t>
                      </a:r>
                    </a:p>
                  </a:txBody>
                  <a:tcPr marL="90000" marR="9145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ore-KR" sz="900" b="1" dirty="0">
                        <a:solidFill>
                          <a:schemeClr val="accent1"/>
                        </a:solidFill>
                      </a:endParaRP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2408181646"/>
                  </a:ext>
                </a:extLst>
              </a:tr>
            </a:tbl>
          </a:graphicData>
        </a:graphic>
      </p:graphicFrame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021DF9B-6AB4-7517-602B-0CD3A9E07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4" y="243355"/>
            <a:ext cx="1066737" cy="566704"/>
          </a:xfrm>
          <a:prstGeom prst="rect">
            <a:avLst/>
          </a:prstGeom>
        </p:spPr>
      </p:pic>
      <p:graphicFrame>
        <p:nvGraphicFramePr>
          <p:cNvPr id="145" name="Google Shape;138;p4">
            <a:extLst>
              <a:ext uri="{FF2B5EF4-FFF2-40B4-BE49-F238E27FC236}">
                <a16:creationId xmlns:a16="http://schemas.microsoft.com/office/drawing/2014/main" id="{2DD2492E-25C7-6F3E-A765-74CDA0855231}"/>
              </a:ext>
            </a:extLst>
          </p:cNvPr>
          <p:cNvGraphicFramePr/>
          <p:nvPr/>
        </p:nvGraphicFramePr>
        <p:xfrm>
          <a:off x="-4122" y="4192952"/>
          <a:ext cx="2328850" cy="106944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255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/>
                        <a:t>Missed App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46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dirty="0"/>
                        <a:t>Base Turn </a:t>
                      </a:r>
                      <a:r>
                        <a:rPr lang="ko-KR" altLang="en-US" sz="900" dirty="0"/>
                        <a:t>이전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L/H Turn </a:t>
                      </a:r>
                      <a:r>
                        <a:rPr lang="en-US" altLang="ko-KR" sz="900" b="1" dirty="0">
                          <a:solidFill>
                            <a:srgbClr val="C00000"/>
                          </a:solidFill>
                        </a:rPr>
                        <a:t>KMH 310 </a:t>
                      </a:r>
                      <a:r>
                        <a:rPr lang="en-US" altLang="ko-KR" sz="900" dirty="0"/>
                        <a:t>OUTBD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900" dirty="0"/>
                        <a:t>(SEL HDG SEL – INT H/D - VOR/LOC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Engage)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7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Base Turn </a:t>
                      </a:r>
                      <a:r>
                        <a:rPr lang="ko-KR" altLang="en-US" sz="900" dirty="0"/>
                        <a:t>이후 </a:t>
                      </a:r>
                      <a:r>
                        <a:rPr lang="en-US" altLang="ko-KR" sz="900" dirty="0"/>
                        <a:t>:</a:t>
                      </a:r>
                      <a:r>
                        <a:rPr lang="ko-KR" altLang="en-US" sz="900" dirty="0"/>
                        <a:t> </a:t>
                      </a:r>
                      <a:r>
                        <a:rPr lang="en-US" altLang="ko-KR" sz="900" dirty="0"/>
                        <a:t>Continue R/H Turn </a:t>
                      </a:r>
                      <a:r>
                        <a:rPr lang="en-US" altLang="ko-KR" sz="900" b="1" dirty="0">
                          <a:solidFill>
                            <a:srgbClr val="C00000"/>
                          </a:solidFill>
                        </a:rPr>
                        <a:t>KMH 310 </a:t>
                      </a:r>
                      <a:r>
                        <a:rPr lang="en-US" altLang="ko-KR" sz="900" dirty="0"/>
                        <a:t>OUTBD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(SEL HDG SEL – INT H/D - VOR/LOC Engage)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324277550"/>
                  </a:ext>
                </a:extLst>
              </a:tr>
            </a:tbl>
          </a:graphicData>
        </a:graphic>
      </p:graphicFrame>
      <p:grpSp>
        <p:nvGrpSpPr>
          <p:cNvPr id="15" name="그룹 14">
            <a:extLst>
              <a:ext uri="{FF2B5EF4-FFF2-40B4-BE49-F238E27FC236}">
                <a16:creationId xmlns:a16="http://schemas.microsoft.com/office/drawing/2014/main" id="{EA4E3C12-23F7-925D-4989-9A1D08C75E1F}"/>
              </a:ext>
            </a:extLst>
          </p:cNvPr>
          <p:cNvGrpSpPr/>
          <p:nvPr/>
        </p:nvGrpSpPr>
        <p:grpSpPr>
          <a:xfrm>
            <a:off x="-48346" y="1067956"/>
            <a:ext cx="2394309" cy="3138086"/>
            <a:chOff x="-48346" y="1067956"/>
            <a:chExt cx="2394309" cy="3138086"/>
          </a:xfrm>
        </p:grpSpPr>
        <p:pic>
          <p:nvPicPr>
            <p:cNvPr id="12" name="그림 11" descr="나무, 식물이(가) 표시된 사진&#10;&#10;자동 생성된 설명">
              <a:extLst>
                <a:ext uri="{FF2B5EF4-FFF2-40B4-BE49-F238E27FC236}">
                  <a16:creationId xmlns:a16="http://schemas.microsoft.com/office/drawing/2014/main" id="{CDDBC3DB-6733-2907-F7DB-E2FDA5AE9F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/>
          </p:blipFill>
          <p:spPr>
            <a:xfrm>
              <a:off x="-361" y="1098329"/>
              <a:ext cx="2346324" cy="3107713"/>
            </a:xfrm>
            <a:prstGeom prst="rect">
              <a:avLst/>
            </a:prstGeom>
          </p:spPr>
        </p:pic>
        <p:cxnSp>
          <p:nvCxnSpPr>
            <p:cNvPr id="27" name="직선 연결선[R] 26">
              <a:extLst>
                <a:ext uri="{FF2B5EF4-FFF2-40B4-BE49-F238E27FC236}">
                  <a16:creationId xmlns:a16="http://schemas.microsoft.com/office/drawing/2014/main" id="{A447B34E-85E3-7041-0027-4D72BCEB8F48}"/>
                </a:ext>
              </a:extLst>
            </p:cNvPr>
            <p:cNvCxnSpPr>
              <a:cxnSpLocks/>
              <a:endCxn id="29" idx="0"/>
            </p:cNvCxnSpPr>
            <p:nvPr/>
          </p:nvCxnSpPr>
          <p:spPr>
            <a:xfrm flipH="1" flipV="1">
              <a:off x="647706" y="1625885"/>
              <a:ext cx="35808" cy="1196606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[R] 40">
              <a:extLst>
                <a:ext uri="{FF2B5EF4-FFF2-40B4-BE49-F238E27FC236}">
                  <a16:creationId xmlns:a16="http://schemas.microsoft.com/office/drawing/2014/main" id="{AF422B5F-7DE7-D8E9-59E5-31D47952B5A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5970" y="2822492"/>
              <a:ext cx="1038585" cy="862373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포인트가 4개인 별 22">
              <a:extLst>
                <a:ext uri="{FF2B5EF4-FFF2-40B4-BE49-F238E27FC236}">
                  <a16:creationId xmlns:a16="http://schemas.microsoft.com/office/drawing/2014/main" id="{34EBE2B8-A456-4BC0-19B9-499481DE4E5C}"/>
                </a:ext>
              </a:extLst>
            </p:cNvPr>
            <p:cNvSpPr/>
            <p:nvPr/>
          </p:nvSpPr>
          <p:spPr>
            <a:xfrm>
              <a:off x="590749" y="2716474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9" name="호 28">
              <a:extLst>
                <a:ext uri="{FF2B5EF4-FFF2-40B4-BE49-F238E27FC236}">
                  <a16:creationId xmlns:a16="http://schemas.microsoft.com/office/drawing/2014/main" id="{0EDEDCBE-E5F5-DEFE-E89D-A65BA4BB793D}"/>
                </a:ext>
              </a:extLst>
            </p:cNvPr>
            <p:cNvSpPr/>
            <p:nvPr/>
          </p:nvSpPr>
          <p:spPr>
            <a:xfrm>
              <a:off x="647194" y="1191450"/>
              <a:ext cx="956185" cy="911025"/>
            </a:xfrm>
            <a:prstGeom prst="arc">
              <a:avLst>
                <a:gd name="adj1" fmla="val 10951624"/>
                <a:gd name="adj2" fmla="val 61662"/>
              </a:avLst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포인트가 4개인 별 30">
              <a:extLst>
                <a:ext uri="{FF2B5EF4-FFF2-40B4-BE49-F238E27FC236}">
                  <a16:creationId xmlns:a16="http://schemas.microsoft.com/office/drawing/2014/main" id="{58BD0D03-CFFD-7313-7A4A-408AE9CE381A}"/>
                </a:ext>
              </a:extLst>
            </p:cNvPr>
            <p:cNvSpPr/>
            <p:nvPr/>
          </p:nvSpPr>
          <p:spPr>
            <a:xfrm>
              <a:off x="573819" y="2044793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5" name="호 34">
              <a:extLst>
                <a:ext uri="{FF2B5EF4-FFF2-40B4-BE49-F238E27FC236}">
                  <a16:creationId xmlns:a16="http://schemas.microsoft.com/office/drawing/2014/main" id="{930CEE6A-5EFE-59E6-5594-85206F09186A}"/>
                </a:ext>
              </a:extLst>
            </p:cNvPr>
            <p:cNvSpPr/>
            <p:nvPr/>
          </p:nvSpPr>
          <p:spPr>
            <a:xfrm>
              <a:off x="686711" y="1191901"/>
              <a:ext cx="973831" cy="1004707"/>
            </a:xfrm>
            <a:prstGeom prst="arc">
              <a:avLst>
                <a:gd name="adj1" fmla="val 16012884"/>
                <a:gd name="adj2" fmla="val 21134675"/>
              </a:avLst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8" name="포인트가 4개인 별 37">
              <a:extLst>
                <a:ext uri="{FF2B5EF4-FFF2-40B4-BE49-F238E27FC236}">
                  <a16:creationId xmlns:a16="http://schemas.microsoft.com/office/drawing/2014/main" id="{7EB48E4E-D41B-9BE2-A6CB-DE56A1828C44}"/>
                </a:ext>
              </a:extLst>
            </p:cNvPr>
            <p:cNvSpPr/>
            <p:nvPr/>
          </p:nvSpPr>
          <p:spPr>
            <a:xfrm>
              <a:off x="539954" y="1096532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9" name="포인트가 4개인 별 38">
              <a:extLst>
                <a:ext uri="{FF2B5EF4-FFF2-40B4-BE49-F238E27FC236}">
                  <a16:creationId xmlns:a16="http://schemas.microsoft.com/office/drawing/2014/main" id="{4623912B-268E-11E3-0FE7-B2FCDA90C0C0}"/>
                </a:ext>
              </a:extLst>
            </p:cNvPr>
            <p:cNvSpPr/>
            <p:nvPr/>
          </p:nvSpPr>
          <p:spPr>
            <a:xfrm>
              <a:off x="1431776" y="1073957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AA47F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0" name="포인트가 4개인 별 39">
              <a:extLst>
                <a:ext uri="{FF2B5EF4-FFF2-40B4-BE49-F238E27FC236}">
                  <a16:creationId xmlns:a16="http://schemas.microsoft.com/office/drawing/2014/main" id="{00C949CF-AF86-BF74-7612-33AF2285DACA}"/>
                </a:ext>
              </a:extLst>
            </p:cNvPr>
            <p:cNvSpPr/>
            <p:nvPr/>
          </p:nvSpPr>
          <p:spPr>
            <a:xfrm>
              <a:off x="1539024" y="1068313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92D05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44" name="직선 연결선[R] 43">
              <a:extLst>
                <a:ext uri="{FF2B5EF4-FFF2-40B4-BE49-F238E27FC236}">
                  <a16:creationId xmlns:a16="http://schemas.microsoft.com/office/drawing/2014/main" id="{868CF2DE-D380-1488-974D-31BDE8684A05}"/>
                </a:ext>
              </a:extLst>
            </p:cNvPr>
            <p:cNvCxnSpPr>
              <a:cxnSpLocks/>
              <a:endCxn id="29" idx="2"/>
            </p:cNvCxnSpPr>
            <p:nvPr/>
          </p:nvCxnSpPr>
          <p:spPr>
            <a:xfrm flipH="1" flipV="1">
              <a:off x="1603294" y="1655537"/>
              <a:ext cx="22873" cy="389256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[R] 48">
              <a:extLst>
                <a:ext uri="{FF2B5EF4-FFF2-40B4-BE49-F238E27FC236}">
                  <a16:creationId xmlns:a16="http://schemas.microsoft.com/office/drawing/2014/main" id="{66964C75-BD54-9870-DA4E-4CA275254DF7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H="1" flipV="1">
              <a:off x="1656354" y="1628512"/>
              <a:ext cx="22321" cy="421925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[R] 53">
              <a:extLst>
                <a:ext uri="{FF2B5EF4-FFF2-40B4-BE49-F238E27FC236}">
                  <a16:creationId xmlns:a16="http://schemas.microsoft.com/office/drawing/2014/main" id="{DA8E6069-ABB3-A90D-9CB2-412A7718E23F}"/>
                </a:ext>
              </a:extLst>
            </p:cNvPr>
            <p:cNvCxnSpPr>
              <a:cxnSpLocks/>
            </p:cNvCxnSpPr>
            <p:nvPr/>
          </p:nvCxnSpPr>
          <p:spPr>
            <a:xfrm>
              <a:off x="79022" y="1451543"/>
              <a:ext cx="1538285" cy="603307"/>
            </a:xfrm>
            <a:prstGeom prst="line">
              <a:avLst/>
            </a:prstGeom>
            <a:ln w="19050">
              <a:solidFill>
                <a:srgbClr val="FFC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E0B4524-D5ED-0F82-3605-CE03D6D8F41C}"/>
                </a:ext>
              </a:extLst>
            </p:cNvPr>
            <p:cNvSpPr txBox="1"/>
            <p:nvPr/>
          </p:nvSpPr>
          <p:spPr>
            <a:xfrm>
              <a:off x="1670760" y="1067956"/>
              <a:ext cx="5277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rgbClr val="92D050"/>
                  </a:solidFill>
                </a:rPr>
                <a:t>KMH35</a:t>
              </a:r>
            </a:p>
            <a:p>
              <a:pPr algn="ctr"/>
              <a:r>
                <a:rPr kumimoji="1" lang="en-US" altLang="ko-Kore-KR" sz="800" dirty="0">
                  <a:solidFill>
                    <a:srgbClr val="92D050"/>
                  </a:solidFill>
                </a:rPr>
                <a:t>(18L)</a:t>
              </a:r>
              <a:endParaRPr kumimoji="1" lang="ko-Kore-KR" altLang="en-US" sz="800" dirty="0">
                <a:solidFill>
                  <a:srgbClr val="92D050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03758C5-ABCE-E358-B805-F5F84F53890B}"/>
                </a:ext>
              </a:extLst>
            </p:cNvPr>
            <p:cNvSpPr txBox="1"/>
            <p:nvPr/>
          </p:nvSpPr>
          <p:spPr>
            <a:xfrm>
              <a:off x="984588" y="1243074"/>
              <a:ext cx="5277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KMH34</a:t>
              </a:r>
            </a:p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(18R)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AB56EBB-C6CC-544B-6B1B-7AD74DDE9799}"/>
                </a:ext>
              </a:extLst>
            </p:cNvPr>
            <p:cNvSpPr txBox="1"/>
            <p:nvPr/>
          </p:nvSpPr>
          <p:spPr>
            <a:xfrm>
              <a:off x="70193" y="1090677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dirty="0">
                  <a:solidFill>
                    <a:schemeClr val="bg1"/>
                  </a:solidFill>
                </a:rPr>
                <a:t>KMH32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26F0C7B-7DBA-0E46-EAB1-02BB391E9101}"/>
                </a:ext>
              </a:extLst>
            </p:cNvPr>
            <p:cNvSpPr txBox="1"/>
            <p:nvPr/>
          </p:nvSpPr>
          <p:spPr>
            <a:xfrm>
              <a:off x="104058" y="2033287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dirty="0">
                  <a:solidFill>
                    <a:schemeClr val="bg1"/>
                  </a:solidFill>
                </a:rPr>
                <a:t>KMH30</a:t>
              </a:r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246E7BA4-156E-250A-F438-49FB015FCB5C}"/>
                </a:ext>
              </a:extLst>
            </p:cNvPr>
            <p:cNvSpPr txBox="1"/>
            <p:nvPr/>
          </p:nvSpPr>
          <p:spPr>
            <a:xfrm>
              <a:off x="103959" y="2676757"/>
              <a:ext cx="5453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KMH22</a:t>
              </a:r>
            </a:p>
            <a:p>
              <a:pPr algn="ctr"/>
              <a:endParaRPr kumimoji="1" lang="ko-Kore-KR" altLang="en-US" sz="800" dirty="0">
                <a:solidFill>
                  <a:schemeClr val="bg1"/>
                </a:solidFill>
              </a:endParaRPr>
            </a:p>
          </p:txBody>
        </p:sp>
        <p:cxnSp>
          <p:nvCxnSpPr>
            <p:cNvPr id="130" name="구부러진 연결선[U] 129">
              <a:extLst>
                <a:ext uri="{FF2B5EF4-FFF2-40B4-BE49-F238E27FC236}">
                  <a16:creationId xmlns:a16="http://schemas.microsoft.com/office/drawing/2014/main" id="{CF940597-B6DB-F9E0-2BFE-9248A4AEFCD5}"/>
                </a:ext>
              </a:extLst>
            </p:cNvPr>
            <p:cNvCxnSpPr>
              <a:cxnSpLocks/>
            </p:cNvCxnSpPr>
            <p:nvPr/>
          </p:nvCxnSpPr>
          <p:spPr>
            <a:xfrm>
              <a:off x="1610387" y="3841126"/>
              <a:ext cx="324227" cy="49428"/>
            </a:xfrm>
            <a:prstGeom prst="curvedConnector3">
              <a:avLst>
                <a:gd name="adj1" fmla="val 44506"/>
              </a:avLst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직선 연결선[R] 132">
              <a:extLst>
                <a:ext uri="{FF2B5EF4-FFF2-40B4-BE49-F238E27FC236}">
                  <a16:creationId xmlns:a16="http://schemas.microsoft.com/office/drawing/2014/main" id="{CBE8342F-5466-CF7A-EF58-F1468E9658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68383" y="3786668"/>
              <a:ext cx="4117" cy="397222"/>
            </a:xfrm>
            <a:prstGeom prst="line">
              <a:avLst/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포인트가 4개인 별 141">
              <a:extLst>
                <a:ext uri="{FF2B5EF4-FFF2-40B4-BE49-F238E27FC236}">
                  <a16:creationId xmlns:a16="http://schemas.microsoft.com/office/drawing/2014/main" id="{A338195F-D345-F96E-91F4-57F2A830C58D}"/>
                </a:ext>
              </a:extLst>
            </p:cNvPr>
            <p:cNvSpPr/>
            <p:nvPr/>
          </p:nvSpPr>
          <p:spPr>
            <a:xfrm>
              <a:off x="1679774" y="3607592"/>
              <a:ext cx="185531" cy="212035"/>
            </a:xfrm>
            <a:prstGeom prst="star4">
              <a:avLst>
                <a:gd name="adj" fmla="val 18750"/>
              </a:avLst>
            </a:prstGeom>
            <a:solidFill>
              <a:srgbClr val="FFFF00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6" name="사각형 설명선[R] 145">
              <a:extLst>
                <a:ext uri="{FF2B5EF4-FFF2-40B4-BE49-F238E27FC236}">
                  <a16:creationId xmlns:a16="http://schemas.microsoft.com/office/drawing/2014/main" id="{CFB9E6EC-B866-FE82-A5A6-F4E244DD87CD}"/>
                </a:ext>
              </a:extLst>
            </p:cNvPr>
            <p:cNvSpPr/>
            <p:nvPr/>
          </p:nvSpPr>
          <p:spPr>
            <a:xfrm>
              <a:off x="596770" y="3653893"/>
              <a:ext cx="836148" cy="510314"/>
            </a:xfrm>
            <a:prstGeom prst="wedgeRectCallout">
              <a:avLst>
                <a:gd name="adj1" fmla="val 84272"/>
                <a:gd name="adj2" fmla="val 1671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Before FAF L/G DN FLAP15</a:t>
              </a:r>
            </a:p>
            <a:p>
              <a:r>
                <a:rPr kumimoji="1" lang="en-US" altLang="ko-Kore-KR" sz="800" dirty="0"/>
                <a:t>1700ft L/O</a:t>
              </a:r>
            </a:p>
            <a:p>
              <a:r>
                <a:rPr kumimoji="1" lang="en-US" altLang="ko-Kore-KR" sz="800" dirty="0"/>
                <a:t>6000ft SET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E7A4A2FD-4EC4-596A-9970-F3E9CA163536}"/>
                </a:ext>
              </a:extLst>
            </p:cNvPr>
            <p:cNvSpPr txBox="1"/>
            <p:nvPr/>
          </p:nvSpPr>
          <p:spPr>
            <a:xfrm>
              <a:off x="1711414" y="3383086"/>
              <a:ext cx="52770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800" dirty="0">
                  <a:solidFill>
                    <a:schemeClr val="bg1"/>
                  </a:solidFill>
                </a:rPr>
                <a:t>KMH18</a:t>
              </a:r>
            </a:p>
          </p:txBody>
        </p:sp>
        <p:sp>
          <p:nvSpPr>
            <p:cNvPr id="147" name="사각형 설명선[R] 146">
              <a:extLst>
                <a:ext uri="{FF2B5EF4-FFF2-40B4-BE49-F238E27FC236}">
                  <a16:creationId xmlns:a16="http://schemas.microsoft.com/office/drawing/2014/main" id="{AE343AE0-07BA-1600-95F8-3A2E7E340B60}"/>
                </a:ext>
              </a:extLst>
            </p:cNvPr>
            <p:cNvSpPr/>
            <p:nvPr/>
          </p:nvSpPr>
          <p:spPr>
            <a:xfrm>
              <a:off x="25794" y="3080133"/>
              <a:ext cx="1032571" cy="531481"/>
            </a:xfrm>
            <a:prstGeom prst="wedgeRectCallout">
              <a:avLst>
                <a:gd name="adj1" fmla="val 94487"/>
                <a:gd name="adj2" fmla="val 3759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VOR SET CRS 310</a:t>
              </a:r>
            </a:p>
            <a:p>
              <a:r>
                <a:rPr kumimoji="1" lang="en-US" altLang="ko-Kore-KR" sz="800" dirty="0"/>
                <a:t>L/D FLAP</a:t>
              </a:r>
            </a:p>
            <a:p>
              <a:r>
                <a:rPr kumimoji="1" lang="en-US" altLang="ko-Kore-KR" sz="800" dirty="0"/>
                <a:t>Before L/D CHK Complete</a:t>
              </a:r>
            </a:p>
          </p:txBody>
        </p:sp>
        <p:sp>
          <p:nvSpPr>
            <p:cNvPr id="148" name="사각형 설명선[R] 147">
              <a:extLst>
                <a:ext uri="{FF2B5EF4-FFF2-40B4-BE49-F238E27FC236}">
                  <a16:creationId xmlns:a16="http://schemas.microsoft.com/office/drawing/2014/main" id="{E871E623-1836-7590-4F6F-CB1F7591C0E6}"/>
                </a:ext>
              </a:extLst>
            </p:cNvPr>
            <p:cNvSpPr/>
            <p:nvPr/>
          </p:nvSpPr>
          <p:spPr>
            <a:xfrm>
              <a:off x="828719" y="2335364"/>
              <a:ext cx="708292" cy="465790"/>
            </a:xfrm>
            <a:prstGeom prst="wedgeRectCallout">
              <a:avLst>
                <a:gd name="adj1" fmla="val -69799"/>
                <a:gd name="adj2" fmla="val -4715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r>
                <a:rPr kumimoji="1" lang="en-US" altLang="ko-Kore-KR" sz="800" dirty="0"/>
                <a:t> H/D110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KMH30-1NM</a:t>
              </a:r>
            </a:p>
            <a:p>
              <a:r>
                <a:rPr kumimoji="1" lang="en-US" altLang="ko-Kore-KR" sz="800" dirty="0"/>
                <a:t> Start Des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C0E1023B-1541-46CF-70D1-CCD44038861A}"/>
                </a:ext>
              </a:extLst>
            </p:cNvPr>
            <p:cNvSpPr txBox="1"/>
            <p:nvPr/>
          </p:nvSpPr>
          <p:spPr>
            <a:xfrm>
              <a:off x="-48346" y="1584324"/>
              <a:ext cx="6880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KMH R280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Start Turn</a:t>
              </a:r>
              <a:endParaRPr kumimoji="1" lang="ko-Kore-KR" altLang="en-US" sz="800" b="1" dirty="0">
                <a:solidFill>
                  <a:srgbClr val="FFC000"/>
                </a:solidFill>
              </a:endParaRPr>
            </a:p>
          </p:txBody>
        </p:sp>
        <p:sp>
          <p:nvSpPr>
            <p:cNvPr id="150" name="사각형 설명선[R] 149">
              <a:extLst>
                <a:ext uri="{FF2B5EF4-FFF2-40B4-BE49-F238E27FC236}">
                  <a16:creationId xmlns:a16="http://schemas.microsoft.com/office/drawing/2014/main" id="{FD89808B-5034-A5A3-931F-51E835F84D56}"/>
                </a:ext>
              </a:extLst>
            </p:cNvPr>
            <p:cNvSpPr/>
            <p:nvPr/>
          </p:nvSpPr>
          <p:spPr>
            <a:xfrm>
              <a:off x="931503" y="1565456"/>
              <a:ext cx="605516" cy="353512"/>
            </a:xfrm>
            <a:prstGeom prst="wedgeRectCallout">
              <a:avLst>
                <a:gd name="adj1" fmla="val -86957"/>
                <a:gd name="adj2" fmla="val -7794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kumimoji="1" lang="en-US" altLang="ko-Kore-KR" sz="800" dirty="0"/>
                <a:t>  H/D 182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 090-1000ft</a:t>
              </a:r>
            </a:p>
            <a:p>
              <a:r>
                <a:rPr kumimoji="1" lang="en-US" altLang="ko-Kore-KR" sz="800" b="1" dirty="0">
                  <a:solidFill>
                    <a:srgbClr val="FFC000"/>
                  </a:solidFill>
                </a:rPr>
                <a:t> </a:t>
              </a:r>
              <a:r>
                <a:rPr kumimoji="1" lang="en-US" altLang="ko-Kore-KR" sz="800" b="1" dirty="0">
                  <a:solidFill>
                    <a:srgbClr val="92D050"/>
                  </a:solidFill>
                </a:rPr>
                <a:t>(900ft)</a:t>
              </a:r>
            </a:p>
          </p:txBody>
        </p:sp>
        <p:sp>
          <p:nvSpPr>
            <p:cNvPr id="151" name="사각형 설명선[R] 150">
              <a:extLst>
                <a:ext uri="{FF2B5EF4-FFF2-40B4-BE49-F238E27FC236}">
                  <a16:creationId xmlns:a16="http://schemas.microsoft.com/office/drawing/2014/main" id="{976C1F7A-E636-B87D-52FD-AEB37F9F32B9}"/>
                </a:ext>
              </a:extLst>
            </p:cNvPr>
            <p:cNvSpPr/>
            <p:nvPr/>
          </p:nvSpPr>
          <p:spPr>
            <a:xfrm>
              <a:off x="1848171" y="1554532"/>
              <a:ext cx="418277" cy="547943"/>
            </a:xfrm>
            <a:prstGeom prst="wedgeRectCallout">
              <a:avLst>
                <a:gd name="adj1" fmla="val -90896"/>
                <a:gd name="adj2" fmla="val -2983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kumimoji="1" lang="en-US" altLang="ko-Kore-KR" sz="800" dirty="0"/>
                <a:t> 500</a:t>
              </a:r>
              <a:r>
                <a:rPr kumimoji="1" lang="en-US" altLang="ko-KR" sz="800" dirty="0"/>
                <a:t>’</a:t>
              </a:r>
              <a:r>
                <a:rPr kumimoji="1" lang="ko-KR" altLang="en-US" sz="800" dirty="0"/>
                <a:t>전</a:t>
              </a:r>
              <a:endParaRPr kumimoji="1" lang="en-US" altLang="ko-KR" sz="800" dirty="0"/>
            </a:p>
            <a:p>
              <a:r>
                <a:rPr kumimoji="1" lang="en-US" altLang="ko-Kore-KR" sz="800" dirty="0"/>
                <a:t> A/P Off  </a:t>
              </a:r>
            </a:p>
            <a:p>
              <a:r>
                <a:rPr kumimoji="1" lang="ko-KR" altLang="en-US" sz="800" dirty="0"/>
                <a:t> </a:t>
              </a:r>
              <a:r>
                <a:rPr kumimoji="1" lang="en-US" altLang="ko-Kore-KR" sz="800" dirty="0"/>
                <a:t>FD Off - </a:t>
              </a:r>
              <a:r>
                <a:rPr kumimoji="1" lang="ko-KR" altLang="en-US" sz="800" dirty="0"/>
                <a:t> </a:t>
              </a:r>
              <a:endParaRPr kumimoji="1" lang="en-US" altLang="ko-KR" sz="800" dirty="0"/>
            </a:p>
            <a:p>
              <a:r>
                <a:rPr kumimoji="1" lang="ko-KR" altLang="en-US" sz="800" dirty="0"/>
                <a:t> </a:t>
              </a:r>
              <a:r>
                <a:rPr kumimoji="1" lang="en-US" altLang="ko-Kore-KR" sz="800" dirty="0"/>
                <a:t>On</a:t>
              </a:r>
            </a:p>
          </p:txBody>
        </p:sp>
        <p:cxnSp>
          <p:nvCxnSpPr>
            <p:cNvPr id="13" name="구부러진 연결선[U] 12">
              <a:extLst>
                <a:ext uri="{FF2B5EF4-FFF2-40B4-BE49-F238E27FC236}">
                  <a16:creationId xmlns:a16="http://schemas.microsoft.com/office/drawing/2014/main" id="{3FA0277A-46F3-9B10-43A1-F9FC3A7CADA4}"/>
                </a:ext>
              </a:extLst>
            </p:cNvPr>
            <p:cNvCxnSpPr>
              <a:cxnSpLocks/>
            </p:cNvCxnSpPr>
            <p:nvPr/>
          </p:nvCxnSpPr>
          <p:spPr>
            <a:xfrm>
              <a:off x="1603294" y="3938785"/>
              <a:ext cx="324227" cy="49428"/>
            </a:xfrm>
            <a:prstGeom prst="curvedConnector3">
              <a:avLst>
                <a:gd name="adj1" fmla="val 44506"/>
              </a:avLst>
            </a:prstGeom>
            <a:ln w="28575">
              <a:solidFill>
                <a:srgbClr val="AA47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BD0B5CA-87B6-4833-6589-576CFFE0A29B}"/>
              </a:ext>
            </a:extLst>
          </p:cNvPr>
          <p:cNvSpPr txBox="1"/>
          <p:nvPr/>
        </p:nvSpPr>
        <p:spPr>
          <a:xfrm>
            <a:off x="515207" y="5165987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3898710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5" name="Google Shape;365;p26"/>
          <p:cNvGraphicFramePr/>
          <p:nvPr/>
        </p:nvGraphicFramePr>
        <p:xfrm>
          <a:off x="388143" y="11369"/>
          <a:ext cx="1552575" cy="519322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17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7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4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GS KTS</a:t>
                      </a:r>
                      <a:endParaRPr sz="800"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KM</a:t>
                      </a:r>
                      <a:endParaRPr sz="800"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MILES</a:t>
                      </a:r>
                      <a:endParaRPr sz="800"/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0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350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650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400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390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740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460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450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480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520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490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930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580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550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1020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590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630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590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600</a:t>
                      </a:r>
                      <a:endParaRPr sz="800" b="1">
                        <a:solidFill>
                          <a:schemeClr val="dk1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1110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690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650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1150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710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730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750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7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690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700</a:t>
                      </a:r>
                      <a:endParaRPr/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1220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1240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1280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1300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760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780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800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810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72000" marR="7200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B02B414-F437-EC29-A025-C000B0E23D64}"/>
              </a:ext>
            </a:extLst>
          </p:cNvPr>
          <p:cNvSpPr/>
          <p:nvPr/>
        </p:nvSpPr>
        <p:spPr>
          <a:xfrm>
            <a:off x="847353" y="522213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423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3695470389"/>
              </p:ext>
            </p:extLst>
          </p:nvPr>
        </p:nvGraphicFramePr>
        <p:xfrm>
          <a:off x="0" y="1070883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CJU : SID (NADP 1)</a:t>
                      </a:r>
                      <a:endParaRPr sz="800" u="none" strike="noStrike" cap="none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07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KAMIT xE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066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25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KAMIT xW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246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07 : NONE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25 : YDM246/3, R290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8" name="Google Shape;118;p3"/>
          <p:cNvGraphicFramePr/>
          <p:nvPr>
            <p:extLst>
              <p:ext uri="{D42A27DB-BD31-4B8C-83A1-F6EECF244321}">
                <p14:modId xmlns:p14="http://schemas.microsoft.com/office/powerpoint/2010/main" val="3304168252"/>
              </p:ext>
            </p:extLst>
          </p:nvPr>
        </p:nvGraphicFramePr>
        <p:xfrm>
          <a:off x="4999" y="3494395"/>
          <a:ext cx="2330850" cy="2058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6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7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GMP : STAR</a:t>
                      </a:r>
                      <a:endParaRPr sz="800" u="none" strike="noStrike" cap="none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32L/R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r>
                        <a:rPr lang="en-US" sz="800" b="1" u="none" strike="noStrike" cap="none"/>
                        <a:t>OLMEN xT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/>
                        <a:t>OLMEN xT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BUMSI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14R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r>
                        <a:rPr lang="en-US" sz="800" b="1" u="none" strike="noStrike" cap="none" dirty="0"/>
                        <a:t>OLMEN </a:t>
                      </a:r>
                      <a:r>
                        <a:rPr lang="en-US" sz="800" b="1" u="none" strike="noStrike" cap="none" dirty="0" err="1"/>
                        <a:t>xU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/>
                        <a:t>OLMEN </a:t>
                      </a:r>
                      <a:r>
                        <a:rPr lang="en-US" sz="800" b="1" u="none" strike="noStrike" cap="none" dirty="0" err="1"/>
                        <a:t>xU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DOKDO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32L(41’)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14R(34’)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KIP /8(RWY 32), YJU R271, P73 /2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 : D3(6532’), E2(9117’), 32R : E1(6614’)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 : C1(6578’)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32L/R : 8 KIP L/G, 14R : LOC CAPT L/G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FAF : Final Flap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TWR -&gt; GND -&gt; APRON (All by ATC)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Except RWY14R Landing (Until R)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3100584867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-10분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0" name="Google Shape;120;p3"/>
          <p:cNvSpPr txBox="1"/>
          <p:nvPr/>
        </p:nvSpPr>
        <p:spPr>
          <a:xfrm>
            <a:off x="-35514" y="602871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32L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Landing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pic>
        <p:nvPicPr>
          <p:cNvPr id="130" name="Google Shape;130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501" y="2617401"/>
            <a:ext cx="1166932" cy="829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림 3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2AAA03F3-9C76-BDAE-2BA4-2B888A8439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2416" y="584746"/>
            <a:ext cx="492402" cy="4924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9C51EF-5E3E-676B-B9A0-C6A5F8FD5CEF}"/>
              </a:ext>
            </a:extLst>
          </p:cNvPr>
          <p:cNvSpPr txBox="1"/>
          <p:nvPr/>
        </p:nvSpPr>
        <p:spPr>
          <a:xfrm>
            <a:off x="1268244" y="3184785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D9173A3-1ECF-6009-194E-99FFD55E035C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지도, 폰트, 도표이(가) 표시된 사진&#10;&#10;자동 생성된 설명">
            <a:extLst>
              <a:ext uri="{FF2B5EF4-FFF2-40B4-BE49-F238E27FC236}">
                <a16:creationId xmlns:a16="http://schemas.microsoft.com/office/drawing/2014/main" id="{1D9EE3FE-3D0C-40C8-D531-747FC2E14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00" y="3253277"/>
            <a:ext cx="602791" cy="601513"/>
          </a:xfrm>
          <a:prstGeom prst="rect">
            <a:avLst/>
          </a:prstGeom>
        </p:spPr>
      </p:pic>
      <p:graphicFrame>
        <p:nvGraphicFramePr>
          <p:cNvPr id="136" name="Google Shape;136;p4"/>
          <p:cNvGraphicFramePr/>
          <p:nvPr>
            <p:extLst>
              <p:ext uri="{D42A27DB-BD31-4B8C-83A1-F6EECF244321}">
                <p14:modId xmlns:p14="http://schemas.microsoft.com/office/powerpoint/2010/main" val="1447223175"/>
              </p:ext>
            </p:extLst>
          </p:nvPr>
        </p:nvGraphicFramePr>
        <p:xfrm>
          <a:off x="0" y="1049052"/>
          <a:ext cx="2335800" cy="223182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3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0825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GMP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075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32L/R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xT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324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0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(OSPOT xQ)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324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075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xU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144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0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(OSPOT xZ)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144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325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KIP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113.6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32L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32R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110.7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14L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14R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2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32L/R : KIP324/4, R225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YJU R271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14L/R : KIP144/4,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P73 /2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075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32L(41’)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14R(34’)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7075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32R(42’)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14L(38’)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325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APRON(130.875) -&gt; GND(121.9) -&gt; TWR (All by ATC)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37" name="Google Shape;137;p4"/>
          <p:cNvGraphicFramePr/>
          <p:nvPr>
            <p:extLst>
              <p:ext uri="{D42A27DB-BD31-4B8C-83A1-F6EECF244321}">
                <p14:modId xmlns:p14="http://schemas.microsoft.com/office/powerpoint/2010/main" val="3758964568"/>
              </p:ext>
            </p:extLst>
          </p:nvPr>
        </p:nvGraphicFramePr>
        <p:xfrm>
          <a:off x="-3340" y="3798485"/>
          <a:ext cx="232885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821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8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247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KEVOX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GAYHA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18 : KMH R284, R280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only.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38" name="Google Shape;138;p4"/>
          <p:cNvGraphicFramePr/>
          <p:nvPr>
            <p:extLst>
              <p:ext uri="{D42A27DB-BD31-4B8C-83A1-F6EECF244321}">
                <p14:modId xmlns:p14="http://schemas.microsoft.com/office/powerpoint/2010/main" val="417267895"/>
              </p:ext>
            </p:extLst>
          </p:nvPr>
        </p:nvGraphicFramePr>
        <p:xfrm>
          <a:off x="-2501" y="16504"/>
          <a:ext cx="2328850" cy="5861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13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297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가능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39" name="Google Shape;139;p4"/>
          <p:cNvSpPr txBox="1"/>
          <p:nvPr/>
        </p:nvSpPr>
        <p:spPr>
          <a:xfrm>
            <a:off x="649003" y="585439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32R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Takeoff </a:t>
            </a:r>
            <a:endParaRPr sz="1800" b="1" dirty="0">
              <a:solidFill>
                <a:srgbClr val="C00000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DF371A0-F72D-9E9E-6B0B-BD68FCA249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563" y="602614"/>
            <a:ext cx="451728" cy="4517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E200D8-914C-01D7-557E-F73D37FB7632}"/>
              </a:ext>
            </a:extLst>
          </p:cNvPr>
          <p:cNvSpPr txBox="1"/>
          <p:nvPr/>
        </p:nvSpPr>
        <p:spPr>
          <a:xfrm>
            <a:off x="1268244" y="3491513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59ADE64-A15F-6E0A-A757-78B60E7B3429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5" name="Google Shape;155;p5"/>
          <p:cNvGraphicFramePr/>
          <p:nvPr>
            <p:extLst>
              <p:ext uri="{D42A27DB-BD31-4B8C-83A1-F6EECF244321}">
                <p14:modId xmlns:p14="http://schemas.microsoft.com/office/powerpoint/2010/main" val="124299396"/>
              </p:ext>
            </p:extLst>
          </p:nvPr>
        </p:nvGraphicFramePr>
        <p:xfrm>
          <a:off x="0" y="1063540"/>
          <a:ext cx="2330925" cy="1620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KALOD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280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GIMHAE 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6" name="Google Shape;156;p5"/>
          <p:cNvGraphicFramePr/>
          <p:nvPr>
            <p:extLst>
              <p:ext uri="{D42A27DB-BD31-4B8C-83A1-F6EECF244321}">
                <p14:modId xmlns:p14="http://schemas.microsoft.com/office/powerpoint/2010/main" val="3948340049"/>
              </p:ext>
            </p:extLst>
          </p:nvPr>
        </p:nvGraphicFramePr>
        <p:xfrm>
          <a:off x="-2501" y="3490966"/>
          <a:ext cx="2338300" cy="2058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551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3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6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04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367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GMP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32L/R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/>
                        <a:t>GUKDO xT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BUMSI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160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14R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GUKDO </a:t>
                      </a:r>
                      <a:r>
                        <a:rPr lang="en-US" sz="800" b="1" dirty="0" err="1"/>
                        <a:t>xU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DOKDO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160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32L(41’)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14R(34’)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32R(42’)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11811’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14L(38’)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KIP /8(RWY 32), YJU R271, P73 /2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 : D3(6532’), E2(9117’), 32R : E1(6614’)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 : C1(6578’)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32L/R : 8 KIP L/G, 14R : LOC CAPT L/G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FAF : Final Flap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TWR -&gt; GND -&gt; APRON (All by ATC)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Except RWY14R Landing (Until R)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57" name="Google Shape;157;p5"/>
          <p:cNvGraphicFramePr/>
          <p:nvPr>
            <p:extLst>
              <p:ext uri="{D42A27DB-BD31-4B8C-83A1-F6EECF244321}">
                <p14:modId xmlns:p14="http://schemas.microsoft.com/office/powerpoint/2010/main" val="210810163"/>
              </p:ext>
            </p:extLst>
          </p:nvPr>
        </p:nvGraphicFramePr>
        <p:xfrm>
          <a:off x="-2501" y="16504"/>
          <a:ext cx="2328850" cy="56824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2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4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Gimhae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8" name="Google Shape;158;p5"/>
          <p:cNvSpPr txBox="1"/>
          <p:nvPr/>
        </p:nvSpPr>
        <p:spPr>
          <a:xfrm>
            <a:off x="-35514" y="602871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32L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Landing</a:t>
            </a:r>
            <a:r>
              <a:rPr lang="en-US" sz="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b="1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pic>
        <p:nvPicPr>
          <p:cNvPr id="168" name="Google Shape;168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2723283"/>
            <a:ext cx="1056807" cy="71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55C3732C-B99F-06C8-0284-40550C1D6F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2416" y="584746"/>
            <a:ext cx="492402" cy="4924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2DFD9A-3DE5-9849-C4DF-4F8F47DFC0AA}"/>
              </a:ext>
            </a:extLst>
          </p:cNvPr>
          <p:cNvSpPr txBox="1"/>
          <p:nvPr/>
        </p:nvSpPr>
        <p:spPr>
          <a:xfrm>
            <a:off x="1268244" y="3167422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08367DE-04CA-9C27-2F38-9B696219DB24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4" name="Google Shape;174;p6"/>
          <p:cNvGraphicFramePr/>
          <p:nvPr>
            <p:extLst>
              <p:ext uri="{D42A27DB-BD31-4B8C-83A1-F6EECF244321}">
                <p14:modId xmlns:p14="http://schemas.microsoft.com/office/powerpoint/2010/main" val="120629940"/>
              </p:ext>
            </p:extLst>
          </p:nvPr>
        </p:nvGraphicFramePr>
        <p:xfrm>
          <a:off x="0" y="631358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xE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xW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75" name="Google Shape;175;p6"/>
          <p:cNvGraphicFramePr/>
          <p:nvPr>
            <p:extLst>
              <p:ext uri="{D42A27DB-BD31-4B8C-83A1-F6EECF244321}">
                <p14:modId xmlns:p14="http://schemas.microsoft.com/office/powerpoint/2010/main" val="3658280218"/>
              </p:ext>
            </p:extLst>
          </p:nvPr>
        </p:nvGraphicFramePr>
        <p:xfrm>
          <a:off x="-15362" y="3191157"/>
          <a:ext cx="2363857" cy="2355241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48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5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7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824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9447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KWJ : NO STAR (TL 140확인)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–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b="0" dirty="0">
                          <a:solidFill>
                            <a:srgbClr val="FFC000"/>
                          </a:solidFill>
                        </a:rPr>
                        <a:t>STAR RNP app Only</a:t>
                      </a:r>
                      <a:r>
                        <a:rPr lang="en-US" altLang="ko-KR" sz="800" b="0" dirty="0"/>
                        <a:t>!!</a:t>
                      </a:r>
                      <a:endParaRPr sz="800" b="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08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04R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no KOTTY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SAMUL/-15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CI04R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9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1" dirty="0"/>
                        <a:t>RNP 22L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</a:rPr>
                        <a:t>ORUSA x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ORUSA Tx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3.3도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814210947"/>
                  </a:ext>
                </a:extLst>
              </a:tr>
              <a:tr h="16308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LOC 22L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SAMUL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/>
                        <a:t>D058Q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Calibri"/>
                        </a:rPr>
                        <a:t>No PAR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3.3도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8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22L</a:t>
                      </a:r>
                      <a:r>
                        <a:rPr lang="en-US" altLang="ko-KR" sz="800" b="1" dirty="0"/>
                        <a:t>/</a:t>
                      </a:r>
                      <a:r>
                        <a:rPr lang="en-US" sz="800" b="1" dirty="0"/>
                        <a:t>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SAMUL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D058Q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  <a:sym typeface="Calibri"/>
                        </a:rPr>
                        <a:t>Offset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3.29도 </a:t>
                      </a:r>
                      <a:r>
                        <a:rPr lang="ko-KR" altLang="en-US" sz="8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3089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04R(46’)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9301’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22L(48’)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3089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04L(46’)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9301’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22R(48’)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308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04R : SAMUL(CLR Limit)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3089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End of RWY Vacating 9301’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5788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LOC 22L, VOR 22L/R </a:t>
                      </a:r>
                      <a:r>
                        <a:rPr lang="en-US" sz="8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-&gt; </a:t>
                      </a:r>
                      <a:r>
                        <a:rPr lang="en-US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LOC/VOR LNAV </a:t>
                      </a:r>
                      <a:r>
                        <a:rPr lang="ko-KR" altLang="en-US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지시고도 유지후 </a:t>
                      </a:r>
                      <a:r>
                        <a:rPr lang="en-US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 Establish </a:t>
                      </a:r>
                      <a:r>
                        <a:rPr lang="ko-KR" altLang="en-US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이후 강하</a:t>
                      </a:r>
                      <a:r>
                        <a:rPr lang="en-US" altLang="ko-KR" sz="700" b="1" dirty="0">
                          <a:solidFill>
                            <a:srgbClr val="00B0F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(TERR!!)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 04L/R, 22R 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가능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800" b="1" dirty="0" err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강하각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(6NM, 3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sz="800" b="1" dirty="0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MAX 15 kts (Max 30kts by ATC)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76" name="Google Shape;176;p6"/>
          <p:cNvGraphicFramePr/>
          <p:nvPr>
            <p:extLst>
              <p:ext uri="{D42A27DB-BD31-4B8C-83A1-F6EECF244321}">
                <p14:modId xmlns:p14="http://schemas.microsoft.com/office/powerpoint/2010/main" val="3573718069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RKJJ(KWJ) 48ft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-10분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KWJ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78" name="Google Shape;178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8784" y="2135843"/>
            <a:ext cx="1415542" cy="77579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59C90C-95A8-11D3-E92B-972143670888}"/>
              </a:ext>
            </a:extLst>
          </p:cNvPr>
          <p:cNvSpPr txBox="1"/>
          <p:nvPr/>
        </p:nvSpPr>
        <p:spPr>
          <a:xfrm>
            <a:off x="1268244" y="2722258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05AB18E-6A6D-D896-C0E1-0B1F6C21F4C7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4" name="Google Shape;184;p7"/>
          <p:cNvGraphicFramePr/>
          <p:nvPr>
            <p:extLst>
              <p:ext uri="{D42A27DB-BD31-4B8C-83A1-F6EECF244321}">
                <p14:modId xmlns:p14="http://schemas.microsoft.com/office/powerpoint/2010/main" val="642260660"/>
              </p:ext>
            </p:extLst>
          </p:nvPr>
        </p:nvGraphicFramePr>
        <p:xfrm>
          <a:off x="0" y="640885"/>
          <a:ext cx="233582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74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5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44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3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6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447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34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379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KWJ : SID (NADP 1)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DALSU – Y711 – DOTOL Comm RTE(ATC CLR) </a:t>
                      </a:r>
                      <a:r>
                        <a:rPr lang="ko-KR" altLang="en-US" sz="800" dirty="0">
                          <a:solidFill>
                            <a:srgbClr val="FFC000"/>
                          </a:solidFill>
                        </a:rPr>
                        <a:t>확인</a:t>
                      </a:r>
                      <a:r>
                        <a:rPr lang="en-US" altLang="ko-KR" sz="800" dirty="0">
                          <a:solidFill>
                            <a:srgbClr val="FFC000"/>
                          </a:solidFill>
                        </a:rPr>
                        <a:t>!</a:t>
                      </a:r>
                      <a:r>
                        <a:rPr lang="ko-KR" altLang="en-US" sz="800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US" altLang="ko-KR" sz="800" dirty="0">
                        <a:solidFill>
                          <a:srgbClr val="FFC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</a:rPr>
                        <a:t>(Join Air Way </a:t>
                      </a:r>
                      <a:r>
                        <a:rPr lang="en-US" altLang="ko-KR" sz="800" dirty="0">
                          <a:solidFill>
                            <a:schemeClr val="bg1"/>
                          </a:solidFill>
                        </a:rPr>
                        <a:t>-</a:t>
                      </a:r>
                      <a:r>
                        <a:rPr lang="ko-KR" altLang="en-US" sz="8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800" dirty="0">
                          <a:solidFill>
                            <a:schemeClr val="bg1"/>
                          </a:solidFill>
                        </a:rPr>
                        <a:t>DCT DOTOL CRS 192</a:t>
                      </a:r>
                      <a:r>
                        <a:rPr lang="en-US" altLang="ko-KR" sz="800" dirty="0">
                          <a:solidFill>
                            <a:schemeClr val="bg1"/>
                          </a:solidFill>
                        </a:rPr>
                        <a:t>-</a:t>
                      </a:r>
                      <a:r>
                        <a:rPr lang="ko-KR" altLang="en-US" sz="8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bg1"/>
                          </a:solidFill>
                        </a:rPr>
                        <a:t>LNAV</a:t>
                      </a:r>
                      <a:r>
                        <a:rPr lang="en-US" sz="800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sz="800" dirty="0">
                        <a:solidFill>
                          <a:schemeClr val="bg1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KWA 5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8000</a:t>
                      </a:r>
                      <a:endParaRPr sz="458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04L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(GWJ 3)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038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038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038</a:t>
                      </a:r>
                      <a:endParaRPr sz="6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22R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(GWJ 4)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218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218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218</a:t>
                      </a:r>
                      <a:endParaRPr sz="6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KWA 114.4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04R 111.1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22L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04 : KWA /4.5, R225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22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04L(46’)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9301’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22R(48’)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04R(46’)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9301’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22L(48’)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Taxi SPD MAX 15kts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MAX 30kts by 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85" name="Google Shape;185;p7"/>
          <p:cNvGraphicFramePr/>
          <p:nvPr>
            <p:extLst>
              <p:ext uri="{D42A27DB-BD31-4B8C-83A1-F6EECF244321}">
                <p14:modId xmlns:p14="http://schemas.microsoft.com/office/powerpoint/2010/main" val="2596491802"/>
              </p:ext>
            </p:extLst>
          </p:nvPr>
        </p:nvGraphicFramePr>
        <p:xfrm>
          <a:off x="4472" y="3968616"/>
          <a:ext cx="2331327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97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5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9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70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538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246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6000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</a:t>
                      </a: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07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xP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160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xT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DUKAL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DOTOL/-10  160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 (STOP x)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86" name="Google Shape;186;p7"/>
          <p:cNvGraphicFramePr/>
          <p:nvPr>
            <p:extLst>
              <p:ext uri="{D42A27DB-BD31-4B8C-83A1-F6EECF244321}">
                <p14:modId xmlns:p14="http://schemas.microsoft.com/office/powerpoint/2010/main" val="3404563994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RKJJ(KWJ) 48ft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KWJ 129.4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NO DCL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88" name="Google Shape;188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11" y="2774431"/>
            <a:ext cx="1163643" cy="11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82A4B3-7311-E70E-8F1E-6AA2A950A9A9}"/>
              </a:ext>
            </a:extLst>
          </p:cNvPr>
          <p:cNvSpPr txBox="1"/>
          <p:nvPr/>
        </p:nvSpPr>
        <p:spPr>
          <a:xfrm>
            <a:off x="1268244" y="3595684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CF55EBE-A8D5-47A4-B1EE-6E09132604F0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Google Shape;194;p8"/>
          <p:cNvGraphicFramePr/>
          <p:nvPr>
            <p:extLst>
              <p:ext uri="{D42A27DB-BD31-4B8C-83A1-F6EECF244321}">
                <p14:modId xmlns:p14="http://schemas.microsoft.com/office/powerpoint/2010/main" val="677818939"/>
              </p:ext>
            </p:extLst>
          </p:nvPr>
        </p:nvGraphicFramePr>
        <p:xfrm>
          <a:off x="0" y="639107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xE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xW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10000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95" name="Google Shape;195;p8"/>
          <p:cNvGraphicFramePr/>
          <p:nvPr>
            <p:extLst>
              <p:ext uri="{D42A27DB-BD31-4B8C-83A1-F6EECF244321}">
                <p14:modId xmlns:p14="http://schemas.microsoft.com/office/powerpoint/2010/main" val="3138986866"/>
              </p:ext>
            </p:extLst>
          </p:nvPr>
        </p:nvGraphicFramePr>
        <p:xfrm>
          <a:off x="-2501" y="3018238"/>
          <a:ext cx="2349350" cy="25156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3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4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8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CJJ : NO STAR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C000"/>
                          </a:solidFill>
                        </a:rPr>
                        <a:t>After OSPOT H/D060 – RDR Vector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C000"/>
                          </a:solidFill>
                        </a:rPr>
                        <a:t>Req ILS Z 24R via HYEIN</a:t>
                      </a:r>
                      <a:endParaRPr sz="7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NO STAR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(MATIZ x)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OSPOT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(JIKJI tx)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TU761 / BAKJO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(STAR 안줌)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24R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NO STAR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(MATIZ x)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OSPOT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(HYEIN tx)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HYEIN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(STAR 안줌)</a:t>
                      </a:r>
                      <a:endParaRPr sz="458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06L(166’)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9003’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24R(182’)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06R(173’)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9003’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24L(191’)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06L : B3 (6443’), A3 (8786’)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24R : C3 (6230’), D3 (8825’)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GS </a:t>
                      </a:r>
                      <a:r>
                        <a:rPr lang="en-US" sz="800" b="1" dirty="0" err="1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fluc</a:t>
                      </a:r>
                      <a:r>
                        <a:rPr lang="en-US" sz="800" b="1" dirty="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 - A/P </a:t>
                      </a:r>
                      <a:r>
                        <a:rPr lang="en-US" sz="800" b="1" dirty="0" err="1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Dis’</a:t>
                      </a:r>
                      <a:r>
                        <a:rPr lang="en-US" sz="800" b="1" dirty="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– Back to Normal – A/P Reengage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Req full length Landing (Vacate End of RWY) 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180 BACK LINE </a:t>
                      </a:r>
                      <a:r>
                        <a:rPr lang="ko-KR" alt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지나 </a:t>
                      </a:r>
                      <a:r>
                        <a:rPr lang="en-US" altLang="ko-KR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Line </a:t>
                      </a:r>
                      <a:r>
                        <a:rPr lang="ko-KR" alt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있음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Entering TWY A3, B3, B4, C3, D3 change GND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freq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96" name="Google Shape;196;p8"/>
          <p:cNvGraphicFramePr/>
          <p:nvPr>
            <p:extLst>
              <p:ext uri="{D42A27DB-BD31-4B8C-83A1-F6EECF244321}">
                <p14:modId xmlns:p14="http://schemas.microsoft.com/office/powerpoint/2010/main" val="2139163547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RKTU(CJJ) 192ft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0" i="0" u="none" strike="noStrike" cap="none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</a:t>
                      </a:r>
                      <a:endParaRPr sz="7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CJJ 129.05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NO DCL, ATIS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98" name="Google Shape;19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501" y="2150396"/>
            <a:ext cx="1415542" cy="77579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BDCFA2-A5FB-A979-2969-6AF8C88B2C70}"/>
              </a:ext>
            </a:extLst>
          </p:cNvPr>
          <p:cNvSpPr txBox="1"/>
          <p:nvPr/>
        </p:nvSpPr>
        <p:spPr>
          <a:xfrm>
            <a:off x="1268244" y="2704436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8B715E8-BB37-04EE-10D7-8B1B1AEC34AC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" name="Google Shape;204;p9"/>
          <p:cNvGraphicFramePr/>
          <p:nvPr>
            <p:extLst>
              <p:ext uri="{D42A27DB-BD31-4B8C-83A1-F6EECF244321}">
                <p14:modId xmlns:p14="http://schemas.microsoft.com/office/powerpoint/2010/main" val="2247465446"/>
              </p:ext>
            </p:extLst>
          </p:nvPr>
        </p:nvGraphicFramePr>
        <p:xfrm>
          <a:off x="0" y="640885"/>
          <a:ext cx="2330975" cy="1886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3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9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97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522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CJJ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CJJ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060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060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060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CJJ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240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240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>
                          <a:solidFill>
                            <a:srgbClr val="C00000"/>
                          </a:solidFill>
                        </a:rPr>
                        <a:t>240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(06L : BUKIL 1, 2 RNAV)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(24R : OLREG 1, UPTIL 1)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CHO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06L 110.3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24R 111.7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06L/R : CHO /1.7, R235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24L/R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06L(166’)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9003’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24R(182’)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06R(173’)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9003’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24L(191’)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15700">
                <a:tc gridSpan="9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accen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Upslope from Apron to RWY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Entering TWY A3, B3, B4, C3, D3 change TWR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freq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206" name="Google Shape;206;p9"/>
          <p:cNvGraphicFramePr/>
          <p:nvPr>
            <p:extLst>
              <p:ext uri="{D42A27DB-BD31-4B8C-83A1-F6EECF244321}">
                <p14:modId xmlns:p14="http://schemas.microsoft.com/office/powerpoint/2010/main" val="1722761944"/>
              </p:ext>
            </p:extLst>
          </p:nvPr>
        </p:nvGraphicFramePr>
        <p:xfrm>
          <a:off x="-5475" y="16504"/>
          <a:ext cx="2331824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57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RKTU(CJJ) 192ft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CJJ 129.05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NO DCL, ATIS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08" name="Google Shape;208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279" y="2533149"/>
            <a:ext cx="1357321" cy="59751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Google Shape;185;p7">
            <a:extLst>
              <a:ext uri="{FF2B5EF4-FFF2-40B4-BE49-F238E27FC236}">
                <a16:creationId xmlns:a16="http://schemas.microsoft.com/office/drawing/2014/main" id="{4AA90139-7D8C-A544-2E49-779F9C6ABF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7084479"/>
              </p:ext>
            </p:extLst>
          </p:nvPr>
        </p:nvGraphicFramePr>
        <p:xfrm>
          <a:off x="4472" y="3960866"/>
          <a:ext cx="2330974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96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2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9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70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53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23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6000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07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xP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160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 xT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DUKAL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DOTOL/-10  160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 (STOP x)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27E7042-90F9-8233-76D0-9CC332B16296}"/>
              </a:ext>
            </a:extLst>
          </p:cNvPr>
          <p:cNvSpPr txBox="1"/>
          <p:nvPr/>
        </p:nvSpPr>
        <p:spPr>
          <a:xfrm>
            <a:off x="1268244" y="3589897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B6FA1FD-940D-D3E2-F886-CF6AE7CF0568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" name="Google Shape;88;p1"/>
          <p:cNvGraphicFramePr/>
          <p:nvPr>
            <p:extLst>
              <p:ext uri="{D42A27DB-BD31-4B8C-83A1-F6EECF244321}">
                <p14:modId xmlns:p14="http://schemas.microsoft.com/office/powerpoint/2010/main" val="2515613761"/>
              </p:ext>
            </p:extLst>
          </p:nvPr>
        </p:nvGraphicFramePr>
        <p:xfrm>
          <a:off x="98101" y="132865"/>
          <a:ext cx="2132650" cy="3519322"/>
        </p:xfrm>
        <a:graphic>
          <a:graphicData uri="http://schemas.openxmlformats.org/drawingml/2006/table">
            <a:tbl>
              <a:tblPr firstRow="1" bandRow="1">
                <a:tableStyleId>{A521BE36-7E6F-4EC9-8D66-1CF97A6895EC}</a:tableStyleId>
              </a:tblPr>
              <a:tblGrid>
                <a:gridCol w="1066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325">
                  <a:extLst>
                    <a:ext uri="{9D8B030D-6E8A-4147-A177-3AD203B41FA5}">
                      <a16:colId xmlns:a16="http://schemas.microsoft.com/office/drawing/2014/main" val="972615961"/>
                    </a:ext>
                  </a:extLst>
                </a:gridCol>
              </a:tblGrid>
              <a:tr h="460602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u="none" strike="noStrike" cap="none" dirty="0">
                          <a:solidFill>
                            <a:schemeClr val="bg1"/>
                          </a:solidFill>
                          <a:sym typeface="Calibri"/>
                        </a:rPr>
                        <a:t>Domestic</a:t>
                      </a:r>
                      <a:endParaRPr sz="28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297171"/>
                  </a:ext>
                </a:extLst>
              </a:tr>
              <a:tr h="38234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j-ea"/>
                          <a:cs typeface="Calibri" panose="020F0502020204030204" pitchFamily="34" charset="0"/>
                          <a:sym typeface="Calibri"/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GMP</a:t>
                      </a:r>
                      <a:endParaRPr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j-ea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234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GMP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PUS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234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KWJ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23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CJJ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23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TAE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3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PUS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23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PUS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23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TAE</a:t>
                      </a:r>
                      <a:endParaRPr lang="en-US" altLang="ko-Kore-KR" sz="2000" b="1" i="0" u="none" strike="noStrike" cap="none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83344358"/>
                  </a:ext>
                </a:extLst>
              </a:tr>
            </a:tbl>
          </a:graphicData>
        </a:graphic>
      </p:graphicFrame>
      <p:graphicFrame>
        <p:nvGraphicFramePr>
          <p:cNvPr id="90" name="Google Shape;90;p1"/>
          <p:cNvGraphicFramePr/>
          <p:nvPr>
            <p:extLst>
              <p:ext uri="{D42A27DB-BD31-4B8C-83A1-F6EECF244321}">
                <p14:modId xmlns:p14="http://schemas.microsoft.com/office/powerpoint/2010/main" val="3099304272"/>
              </p:ext>
            </p:extLst>
          </p:nvPr>
        </p:nvGraphicFramePr>
        <p:xfrm>
          <a:off x="185895" y="4446365"/>
          <a:ext cx="1969476" cy="5563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9694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8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PA</a:t>
                      </a:r>
                      <a:endParaRPr sz="14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4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Next Page</a:t>
                      </a: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66FA5EE-DE6A-B27F-96EF-30D8A6622BEF}"/>
              </a:ext>
            </a:extLst>
          </p:cNvPr>
          <p:cNvSpPr/>
          <p:nvPr/>
        </p:nvSpPr>
        <p:spPr>
          <a:xfrm>
            <a:off x="847353" y="522010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61727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4" name="Google Shape;214;p10"/>
          <p:cNvGraphicFramePr/>
          <p:nvPr>
            <p:extLst>
              <p:ext uri="{D42A27DB-BD31-4B8C-83A1-F6EECF244321}">
                <p14:modId xmlns:p14="http://schemas.microsoft.com/office/powerpoint/2010/main" val="3372224988"/>
              </p:ext>
            </p:extLst>
          </p:nvPr>
        </p:nvGraphicFramePr>
        <p:xfrm>
          <a:off x="0" y="646856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AKPON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xE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AKPON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xW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25(77’)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15" name="Google Shape;215;p10"/>
          <p:cNvGraphicFramePr/>
          <p:nvPr>
            <p:extLst>
              <p:ext uri="{D42A27DB-BD31-4B8C-83A1-F6EECF244321}">
                <p14:modId xmlns:p14="http://schemas.microsoft.com/office/powerpoint/2010/main" val="2637839593"/>
              </p:ext>
            </p:extLst>
          </p:nvPr>
        </p:nvGraphicFramePr>
        <p:xfrm>
          <a:off x="-2501" y="3803982"/>
          <a:ext cx="2335800" cy="1692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86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58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79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83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86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TAE : NO STAR (TL </a:t>
                      </a:r>
                      <a:r>
                        <a:rPr lang="en-US" altLang="ko-KR" sz="800" dirty="0"/>
                        <a:t>140</a:t>
                      </a:r>
                      <a:r>
                        <a:rPr lang="ko-KR" altLang="en-US" sz="800" dirty="0"/>
                        <a:t> 확인</a:t>
                      </a:r>
                      <a:r>
                        <a:rPr lang="en-US" altLang="ko-KR" sz="800" dirty="0"/>
                        <a:t>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31L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TGU/-10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CF31L222/7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CF31L</a:t>
                      </a: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13R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TGU/-10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YAWAN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31L(118’)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9039’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13R(111’)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3.3</a:t>
                      </a:r>
                      <a:endParaRPr sz="800"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3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31R(120’)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13L(112’)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 dirty="0"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7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31L : D1(8848’), 13R : A1(8772’)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7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13R ILS 3.3도 PAPI 3.3도 (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산악지형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주의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MAX 20kts (do not req)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최소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2000ft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간격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216" name="Google Shape;216;p10"/>
          <p:cNvGraphicFramePr/>
          <p:nvPr>
            <p:extLst>
              <p:ext uri="{D42A27DB-BD31-4B8C-83A1-F6EECF244321}">
                <p14:modId xmlns:p14="http://schemas.microsoft.com/office/powerpoint/2010/main" val="3243436682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RKTN(TAE) 120ft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-10분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TAE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18" name="Google Shape;218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501" y="2159439"/>
            <a:ext cx="1511236" cy="82824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E25A77-AD87-2891-BBA1-3541FE0A27F8}"/>
              </a:ext>
            </a:extLst>
          </p:cNvPr>
          <p:cNvSpPr txBox="1"/>
          <p:nvPr/>
        </p:nvSpPr>
        <p:spPr>
          <a:xfrm>
            <a:off x="1268244" y="3416278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EDA96E2-B950-6309-9DF7-4162EDFCF908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4" name="Google Shape;224;p11"/>
          <p:cNvGraphicFramePr/>
          <p:nvPr>
            <p:extLst>
              <p:ext uri="{D42A27DB-BD31-4B8C-83A1-F6EECF244321}">
                <p14:modId xmlns:p14="http://schemas.microsoft.com/office/powerpoint/2010/main" val="356419295"/>
              </p:ext>
            </p:extLst>
          </p:nvPr>
        </p:nvGraphicFramePr>
        <p:xfrm>
          <a:off x="0" y="640885"/>
          <a:ext cx="2330975" cy="1814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3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9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11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58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522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TAE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31L/R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DAEGU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312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312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8000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DAEGU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132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132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8000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DOC 116.5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TGU 112.2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31L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13R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31 : DOC 245/11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DOC R245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13 : TGU076/17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TGU R076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31L(118’)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9039’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13R(112’)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</a:t>
                      </a:r>
                      <a:endParaRPr sz="800" b="1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31R(120’)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8999’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13L(112’)</a:t>
                      </a:r>
                      <a:endParaRPr sz="800" b="1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MAX 20kts (do not req)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최소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2000ft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간격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25" name="Google Shape;225;p11"/>
          <p:cNvGraphicFramePr/>
          <p:nvPr>
            <p:extLst>
              <p:ext uri="{D42A27DB-BD31-4B8C-83A1-F6EECF244321}">
                <p14:modId xmlns:p14="http://schemas.microsoft.com/office/powerpoint/2010/main" val="753042254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RKTN(TAE) 120ft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TAE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NO DCL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7" name="Google Shape;227;p11"/>
          <p:cNvGraphicFramePr/>
          <p:nvPr>
            <p:extLst>
              <p:ext uri="{D42A27DB-BD31-4B8C-83A1-F6EECF244321}">
                <p14:modId xmlns:p14="http://schemas.microsoft.com/office/powerpoint/2010/main" val="459049687"/>
              </p:ext>
            </p:extLst>
          </p:nvPr>
        </p:nvGraphicFramePr>
        <p:xfrm>
          <a:off x="4472" y="3922122"/>
          <a:ext cx="2326800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0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56000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(160kts)</a:t>
                      </a:r>
                      <a:endParaRPr kumimoji="0" lang="en-US" altLang="ko-Kore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C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UPGOS xP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UPGOS xT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DUKAL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121.675, STOP X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28" name="Google Shape;228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2454649"/>
            <a:ext cx="1619573" cy="76286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942074-6A94-228D-FDEE-D2295CA726A3}"/>
              </a:ext>
            </a:extLst>
          </p:cNvPr>
          <p:cNvSpPr txBox="1"/>
          <p:nvPr/>
        </p:nvSpPr>
        <p:spPr>
          <a:xfrm>
            <a:off x="1268244" y="3549386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67C6776-0487-EB3A-5D2B-8CFF3C519A76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4" name="Google Shape;234;p12"/>
          <p:cNvGraphicFramePr/>
          <p:nvPr>
            <p:extLst>
              <p:ext uri="{D42A27DB-BD31-4B8C-83A1-F6EECF244321}">
                <p14:modId xmlns:p14="http://schemas.microsoft.com/office/powerpoint/2010/main" val="3736994476"/>
              </p:ext>
            </p:extLst>
          </p:nvPr>
        </p:nvGraphicFramePr>
        <p:xfrm>
          <a:off x="0" y="639107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CJU : SID (NADP 1)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AKPON xE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9000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AKPON xW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35" name="Google Shape;235;p12"/>
          <p:cNvGraphicFramePr/>
          <p:nvPr>
            <p:extLst>
              <p:ext uri="{D42A27DB-BD31-4B8C-83A1-F6EECF244321}">
                <p14:modId xmlns:p14="http://schemas.microsoft.com/office/powerpoint/2010/main" val="484028238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-10분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38" name="Google Shape;238;p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3340" y="2159090"/>
            <a:ext cx="1511235" cy="82824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Google Shape;137;p4">
            <a:extLst>
              <a:ext uri="{FF2B5EF4-FFF2-40B4-BE49-F238E27FC236}">
                <a16:creationId xmlns:a16="http://schemas.microsoft.com/office/drawing/2014/main" id="{C219BCFB-D529-B116-FE7F-CEFD0CAC2D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9934162"/>
              </p:ext>
            </p:extLst>
          </p:nvPr>
        </p:nvGraphicFramePr>
        <p:xfrm>
          <a:off x="-3340" y="3767489"/>
          <a:ext cx="233914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38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2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0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2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KEVOX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ANROD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GAYHA x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ANROD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lang="en-US" altLang="ko-Kore-KR"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18 : KMH R284, R280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only.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9282C91-A9AE-BCC9-5FEC-78765E574F0D}"/>
              </a:ext>
            </a:extLst>
          </p:cNvPr>
          <p:cNvSpPr txBox="1"/>
          <p:nvPr/>
        </p:nvSpPr>
        <p:spPr>
          <a:xfrm>
            <a:off x="1268244" y="3416278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F183D78-F73C-097D-0450-1B0DF23C0E75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4" name="Google Shape;244;p13"/>
          <p:cNvGraphicFramePr/>
          <p:nvPr>
            <p:extLst>
              <p:ext uri="{D42A27DB-BD31-4B8C-83A1-F6EECF244321}">
                <p14:modId xmlns:p14="http://schemas.microsoft.com/office/powerpoint/2010/main" val="2774644071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Gimhae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47" name="Google Shape;247;p13"/>
          <p:cNvGraphicFramePr/>
          <p:nvPr>
            <p:extLst>
              <p:ext uri="{D42A27DB-BD31-4B8C-83A1-F6EECF244321}">
                <p14:modId xmlns:p14="http://schemas.microsoft.com/office/powerpoint/2010/main" val="2129385174"/>
              </p:ext>
            </p:extLst>
          </p:nvPr>
        </p:nvGraphicFramePr>
        <p:xfrm>
          <a:off x="0" y="685853"/>
          <a:ext cx="2330925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TOPAX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280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27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9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BULIM x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ENGOT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tx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48" name="Google Shape;248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72" y="2456585"/>
            <a:ext cx="1559909" cy="65182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Google Shape;227;p11">
            <a:extLst>
              <a:ext uri="{FF2B5EF4-FFF2-40B4-BE49-F238E27FC236}">
                <a16:creationId xmlns:a16="http://schemas.microsoft.com/office/drawing/2014/main" id="{04159ABD-A06E-9C8C-66B0-59FD50E49E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3613000"/>
              </p:ext>
            </p:extLst>
          </p:nvPr>
        </p:nvGraphicFramePr>
        <p:xfrm>
          <a:off x="4472" y="3922122"/>
          <a:ext cx="2326800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0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56000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(160kts)</a:t>
                      </a:r>
                      <a:endParaRPr kumimoji="0" lang="en-US" altLang="ko-Kore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FFC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UPGOS xP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UPGOS xT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DUKAL</a:t>
                      </a:r>
                      <a:endParaRPr sz="458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121.675, STOP X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894E67-D6BE-5F51-CDC7-89AD8D49986E}"/>
              </a:ext>
            </a:extLst>
          </p:cNvPr>
          <p:cNvSpPr txBox="1"/>
          <p:nvPr/>
        </p:nvSpPr>
        <p:spPr>
          <a:xfrm>
            <a:off x="1268244" y="3485725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5E11C70-1767-EB3D-06A8-A5C6ED6404CD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3" name="Google Shape;273;p16"/>
          <p:cNvGraphicFramePr/>
          <p:nvPr>
            <p:extLst>
              <p:ext uri="{D42A27DB-BD31-4B8C-83A1-F6EECF244321}">
                <p14:modId xmlns:p14="http://schemas.microsoft.com/office/powerpoint/2010/main" val="1328816124"/>
              </p:ext>
            </p:extLst>
          </p:nvPr>
        </p:nvGraphicFramePr>
        <p:xfrm>
          <a:off x="4410" y="3733731"/>
          <a:ext cx="2328514" cy="17658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83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4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15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KEVOX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GAYHA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>
                          <a:solidFill>
                            <a:srgbClr val="C00000"/>
                          </a:solidFill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lang="en-US" altLang="ko-Kore-KR"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18 : KMH R284, R280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only,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74" name="Google Shape;274;p16"/>
          <p:cNvGraphicFramePr/>
          <p:nvPr/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6" name="Google Shape;276;p16"/>
          <p:cNvGraphicFramePr/>
          <p:nvPr/>
        </p:nvGraphicFramePr>
        <p:xfrm>
          <a:off x="0" y="635155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23473D7-4ABE-6F46-8862-25F187311782}"/>
              </a:ext>
            </a:extLst>
          </p:cNvPr>
          <p:cNvSpPr txBox="1"/>
          <p:nvPr/>
        </p:nvSpPr>
        <p:spPr>
          <a:xfrm>
            <a:off x="1268244" y="3416278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4EAB618-D8DC-48CF-B02D-8D5856DA3E57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21D14C-1E21-FD11-21C8-4C6CDD0F96B8}"/>
              </a:ext>
            </a:extLst>
          </p:cNvPr>
          <p:cNvSpPr txBox="1"/>
          <p:nvPr/>
        </p:nvSpPr>
        <p:spPr>
          <a:xfrm>
            <a:off x="-40600" y="3234813"/>
            <a:ext cx="1707519" cy="352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600" b="1" dirty="0">
                <a:solidFill>
                  <a:srgbClr val="0070C0"/>
                </a:solidFill>
              </a:rPr>
              <a:t>ICN </a:t>
            </a:r>
            <a:r>
              <a:rPr kumimoji="1" lang="ko-KR" altLang="en-US" sz="600" b="1" dirty="0">
                <a:solidFill>
                  <a:srgbClr val="0070C0"/>
                </a:solidFill>
              </a:rPr>
              <a:t>국제선 이후 </a:t>
            </a:r>
            <a:r>
              <a:rPr kumimoji="1" lang="en-US" altLang="ko-KR" sz="600" b="1" dirty="0">
                <a:solidFill>
                  <a:srgbClr val="0070C0"/>
                </a:solidFill>
              </a:rPr>
              <a:t>TRANSIT GD </a:t>
            </a:r>
            <a:r>
              <a:rPr kumimoji="1" lang="ko-KR" altLang="en-US" sz="600" b="1" dirty="0">
                <a:solidFill>
                  <a:srgbClr val="0070C0"/>
                </a:solidFill>
              </a:rPr>
              <a:t>필요</a:t>
            </a:r>
            <a:r>
              <a:rPr kumimoji="1" lang="en-US" altLang="ko-KR" sz="600" b="1" dirty="0">
                <a:solidFill>
                  <a:srgbClr val="0070C0"/>
                </a:solidFill>
              </a:rPr>
              <a:t>(</a:t>
            </a:r>
            <a:r>
              <a:rPr kumimoji="1" lang="ko-KR" altLang="en-US" sz="600" b="1" dirty="0">
                <a:solidFill>
                  <a:srgbClr val="0070C0"/>
                </a:solidFill>
              </a:rPr>
              <a:t>팀장님</a:t>
            </a:r>
            <a:r>
              <a:rPr kumimoji="1" lang="en-US" altLang="ko-KR" sz="600" b="1" dirty="0">
                <a:solidFill>
                  <a:srgbClr val="0070C0"/>
                </a:solidFill>
              </a:rPr>
              <a:t>)</a:t>
            </a:r>
            <a:r>
              <a:rPr kumimoji="1" lang="ko-KR" altLang="en-US" sz="600" b="1" dirty="0">
                <a:solidFill>
                  <a:srgbClr val="0070C0"/>
                </a:solidFill>
              </a:rPr>
              <a:t> </a:t>
            </a:r>
            <a:endParaRPr kumimoji="1" lang="en-US" altLang="ko-KR" sz="600" b="1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ko-KR" sz="600" b="1" dirty="0">
                <a:solidFill>
                  <a:srgbClr val="0070C0"/>
                </a:solidFill>
              </a:rPr>
              <a:t>–&gt;</a:t>
            </a:r>
            <a:r>
              <a:rPr kumimoji="1" lang="ko-KR" altLang="en-US" sz="600" b="1" dirty="0">
                <a:solidFill>
                  <a:srgbClr val="0070C0"/>
                </a:solidFill>
              </a:rPr>
              <a:t> </a:t>
            </a:r>
            <a:r>
              <a:rPr kumimoji="1" lang="en-US" altLang="ko-KR" sz="600" b="1" dirty="0">
                <a:solidFill>
                  <a:srgbClr val="0070C0"/>
                </a:solidFill>
              </a:rPr>
              <a:t>PUS PASSPORT Immigration </a:t>
            </a:r>
            <a:r>
              <a:rPr kumimoji="1" lang="ko-KR" altLang="en-US" sz="600" b="1" dirty="0">
                <a:solidFill>
                  <a:srgbClr val="0070C0"/>
                </a:solidFill>
              </a:rPr>
              <a:t>해야함</a:t>
            </a:r>
            <a:r>
              <a:rPr kumimoji="1" lang="en-US" altLang="ko-KR" sz="600" b="1" dirty="0">
                <a:solidFill>
                  <a:srgbClr val="0070C0"/>
                </a:solidFill>
              </a:rPr>
              <a:t>.</a:t>
            </a:r>
            <a:r>
              <a:rPr kumimoji="1" lang="ko-KR" altLang="en-US" sz="600" b="1" dirty="0">
                <a:solidFill>
                  <a:srgbClr val="0070C0"/>
                </a:solidFill>
              </a:rPr>
              <a:t> </a:t>
            </a:r>
            <a:endParaRPr kumimoji="1" lang="en-US" altLang="ko-KR" sz="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066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2" name="Google Shape;282;p17"/>
          <p:cNvGraphicFramePr/>
          <p:nvPr/>
        </p:nvGraphicFramePr>
        <p:xfrm>
          <a:off x="6595" y="623810"/>
          <a:ext cx="2330925" cy="1620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 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KALOD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280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GIMHAE 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 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83" name="Google Shape;283;p17"/>
          <p:cNvGraphicFramePr/>
          <p:nvPr/>
        </p:nvGraphicFramePr>
        <p:xfrm>
          <a:off x="11589" y="3405726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84" name="Google Shape;284;p17"/>
          <p:cNvGraphicFramePr/>
          <p:nvPr/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Gimhae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4D54717-0CDF-0CA7-5D03-6084160528CA}"/>
              </a:ext>
            </a:extLst>
          </p:cNvPr>
          <p:cNvSpPr txBox="1"/>
          <p:nvPr/>
        </p:nvSpPr>
        <p:spPr>
          <a:xfrm>
            <a:off x="1268244" y="3051676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9A4E246-6724-775D-52E5-7C58BBF23B11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01929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4" name="Google Shape;274;p16"/>
          <p:cNvGraphicFramePr/>
          <p:nvPr>
            <p:extLst>
              <p:ext uri="{D42A27DB-BD31-4B8C-83A1-F6EECF244321}">
                <p14:modId xmlns:p14="http://schemas.microsoft.com/office/powerpoint/2010/main" val="3634646167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RKTN(TAE)120ft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TAE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6" name="Google Shape;276;p16"/>
          <p:cNvGraphicFramePr/>
          <p:nvPr>
            <p:extLst>
              <p:ext uri="{D42A27DB-BD31-4B8C-83A1-F6EECF244321}">
                <p14:modId xmlns:p14="http://schemas.microsoft.com/office/powerpoint/2010/main" val="1375682779"/>
              </p:ext>
            </p:extLst>
          </p:nvPr>
        </p:nvGraphicFramePr>
        <p:xfrm>
          <a:off x="0" y="603259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ICN : SID (33/34 NADP 1, 15/16 NADP 2)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23473D7-4ABE-6F46-8862-25F187311782}"/>
              </a:ext>
            </a:extLst>
          </p:cNvPr>
          <p:cNvSpPr txBox="1"/>
          <p:nvPr/>
        </p:nvSpPr>
        <p:spPr>
          <a:xfrm>
            <a:off x="1268244" y="3416278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2" name="Google Shape;215;p10">
            <a:extLst>
              <a:ext uri="{FF2B5EF4-FFF2-40B4-BE49-F238E27FC236}">
                <a16:creationId xmlns:a16="http://schemas.microsoft.com/office/drawing/2014/main" id="{46F2EAE1-83BB-44D8-D0AD-C94497717E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3776846"/>
              </p:ext>
            </p:extLst>
          </p:nvPr>
        </p:nvGraphicFramePr>
        <p:xfrm>
          <a:off x="-2501" y="3819930"/>
          <a:ext cx="2335800" cy="1692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86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58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79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83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86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TAE : NO STAR (TL </a:t>
                      </a:r>
                      <a:r>
                        <a:rPr lang="en-US" altLang="ko-KR" sz="800" dirty="0"/>
                        <a:t>140</a:t>
                      </a:r>
                      <a:r>
                        <a:rPr lang="ko-KR" altLang="en-US" sz="800" dirty="0"/>
                        <a:t> 확인</a:t>
                      </a:r>
                      <a:r>
                        <a:rPr lang="en-US" altLang="ko-KR" sz="800" dirty="0"/>
                        <a:t>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31L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TGU/-10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CF31L222/7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CF31L</a:t>
                      </a: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13R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TGU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YAWAN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31L(118’)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9039’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13R(111’)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3.3</a:t>
                      </a:r>
                      <a:endParaRPr sz="800"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3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31R(120’)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13L(112’)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 dirty="0"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7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31L : D1(8848’), 13R : A1(8772’)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7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13R ILS 3.3도 PAPI 3.3도 (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산악지형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주의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MAX 20kts (do not req)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최소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2000ft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간격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5B56488-523A-FABA-71D8-1FDCCDC5A78A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1389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3" name="Google Shape;283;p17"/>
          <p:cNvGraphicFramePr/>
          <p:nvPr/>
        </p:nvGraphicFramePr>
        <p:xfrm>
          <a:off x="11589" y="3405726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84" name="Google Shape;284;p17"/>
          <p:cNvGraphicFramePr/>
          <p:nvPr>
            <p:extLst>
              <p:ext uri="{D42A27DB-BD31-4B8C-83A1-F6EECF244321}">
                <p14:modId xmlns:p14="http://schemas.microsoft.com/office/powerpoint/2010/main" val="150720750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RKTN(TAE)120ft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TAE 129.2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NO DCL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4D54717-0CDF-0CA7-5D03-6084160528CA}"/>
              </a:ext>
            </a:extLst>
          </p:cNvPr>
          <p:cNvSpPr txBox="1"/>
          <p:nvPr/>
        </p:nvSpPr>
        <p:spPr>
          <a:xfrm>
            <a:off x="1268244" y="3051676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2" name="Google Shape;224;p11">
            <a:extLst>
              <a:ext uri="{FF2B5EF4-FFF2-40B4-BE49-F238E27FC236}">
                <a16:creationId xmlns:a16="http://schemas.microsoft.com/office/drawing/2014/main" id="{C1B1F82E-30BE-00FB-5A4B-DD19939350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1236502"/>
              </p:ext>
            </p:extLst>
          </p:nvPr>
        </p:nvGraphicFramePr>
        <p:xfrm>
          <a:off x="0" y="640885"/>
          <a:ext cx="2330975" cy="1814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3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9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11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58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522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TAE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31L/R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DAEGU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312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312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8000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DAEGU xD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132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132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8000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DOC 116.5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TGU 112.2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31L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13R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31 : DOC 245/11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DOC R245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13 : TGU076/17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TGU R076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31L(118’)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9039’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13R(112’)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</a:t>
                      </a:r>
                      <a:endParaRPr sz="800" b="1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31R(120’)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8999’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13L(112’)</a:t>
                      </a:r>
                      <a:endParaRPr sz="800" b="1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TAXI MAX 20kts (do not req)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최소</a:t>
                      </a: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2000ft </a:t>
                      </a:r>
                      <a:r>
                        <a:rPr lang="en-US" sz="800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간격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4" name="Google Shape;228;p11">
            <a:extLst>
              <a:ext uri="{FF2B5EF4-FFF2-40B4-BE49-F238E27FC236}">
                <a16:creationId xmlns:a16="http://schemas.microsoft.com/office/drawing/2014/main" id="{B662BD49-2593-FB88-2E41-E4E267C1E701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" y="2454649"/>
            <a:ext cx="1451344" cy="66194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직사각형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749DF53-0E6F-B1AF-BAFC-7A192ADE9C42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41516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4" name="Google Shape;254;p14"/>
          <p:cNvGraphicFramePr/>
          <p:nvPr>
            <p:extLst>
              <p:ext uri="{D42A27DB-BD31-4B8C-83A1-F6EECF244321}">
                <p14:modId xmlns:p14="http://schemas.microsoft.com/office/powerpoint/2010/main" val="2736202739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RJAA(NRT) 135ft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Gimhae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Tokyo 131.7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56" name="Google Shape;256;p14"/>
          <p:cNvGraphicFramePr/>
          <p:nvPr>
            <p:extLst>
              <p:ext uri="{D42A27DB-BD31-4B8C-83A1-F6EECF244321}">
                <p14:modId xmlns:p14="http://schemas.microsoft.com/office/powerpoint/2010/main" val="3945761188"/>
              </p:ext>
            </p:extLst>
          </p:nvPr>
        </p:nvGraphicFramePr>
        <p:xfrm>
          <a:off x="0" y="647108"/>
          <a:ext cx="2330925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PSN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280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BULIM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PSN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 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57" name="Google Shape;257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73" y="2389151"/>
            <a:ext cx="721464" cy="37597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58" name="Google Shape;258;p14"/>
          <p:cNvGraphicFramePr/>
          <p:nvPr>
            <p:extLst>
              <p:ext uri="{D42A27DB-BD31-4B8C-83A1-F6EECF244321}">
                <p14:modId xmlns:p14="http://schemas.microsoft.com/office/powerpoint/2010/main" val="1326104498"/>
              </p:ext>
            </p:extLst>
          </p:nvPr>
        </p:nvGraphicFramePr>
        <p:xfrm>
          <a:off x="1596" y="3233287"/>
          <a:ext cx="2331400" cy="23023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67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NRT HAKKA 330,YAGAN 240,LIVET 210,SWAMP 150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Prepare Holding or RWY CHG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36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SWAMP E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(SWAMP T)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ELGAR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(TYLER)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34L/R(Z)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SWAMP G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(SWAMP N)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GEMIN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(NORMA)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32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16L(135’)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8202’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34R(141’)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32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16R(130’)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34L(139’)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4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accent1"/>
                          </a:solidFill>
                        </a:rPr>
                        <a:t>16L : ITM 4 / 34R : ITJ 14, 4 (DME)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accent1"/>
                          </a:solidFill>
                        </a:rPr>
                        <a:t>16R : IKF 4 / 34L : IYQ 12, 4 (DME)</a:t>
                      </a:r>
                      <a:endParaRPr sz="800" b="0">
                        <a:solidFill>
                          <a:schemeClr val="accent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24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16L : B6(6433’), B7(7017’), 34R : B4(5849’), B2(6778’)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16R : A6(6076’), A7(7624’), 34L : A5(6167’), A4(7641’)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43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L/D DOWN before 14/12 DME, L/D FLAP 4 DME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Arrival Taxi RTE in Jeppesen (No Numbering)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05CAFDF-EB15-3BCF-2BC1-76BA885F8145}"/>
              </a:ext>
            </a:extLst>
          </p:cNvPr>
          <p:cNvSpPr txBox="1"/>
          <p:nvPr/>
        </p:nvSpPr>
        <p:spPr>
          <a:xfrm>
            <a:off x="-20938" y="2779805"/>
            <a:ext cx="2335896" cy="44972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125.37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133.15 – TKO 133.8 – 133.02 – 132.45 -124.1</a:t>
            </a:r>
          </a:p>
          <a:p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128.2 – TKO APP 124.4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8F0BE78-AC62-0208-51DB-6BBDC68084AA}"/>
              </a:ext>
            </a:extLst>
          </p:cNvPr>
          <p:cNvSpPr/>
          <p:nvPr/>
        </p:nvSpPr>
        <p:spPr>
          <a:xfrm>
            <a:off x="1622852" y="261581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59D7F32-F3C9-DD20-8248-1430635CB81D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4" name="Google Shape;264;p15"/>
          <p:cNvGraphicFramePr/>
          <p:nvPr>
            <p:extLst>
              <p:ext uri="{D42A27DB-BD31-4B8C-83A1-F6EECF244321}">
                <p14:modId xmlns:p14="http://schemas.microsoft.com/office/powerpoint/2010/main" val="332034159"/>
              </p:ext>
            </p:extLst>
          </p:nvPr>
        </p:nvGraphicFramePr>
        <p:xfrm>
          <a:off x="0" y="611908"/>
          <a:ext cx="2332950" cy="17845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NRT : SID – ENPAR </a:t>
                      </a:r>
                      <a:r>
                        <a:rPr lang="en-US" sz="800" dirty="0" err="1"/>
                        <a:t>tx</a:t>
                      </a:r>
                      <a:r>
                        <a:rPr lang="en-US" sz="800" dirty="0"/>
                        <a:t> (NADP 1)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TETRA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ENPAR tx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157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157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337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337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7000/ATC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NRE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117.9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110.7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111.5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 110.9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16L(135’)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8202’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34R(141’)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(130’)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(139’)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accent1"/>
                          </a:solidFill>
                        </a:rPr>
                        <a:t>34R : CLB 220/10000, A4R21/22/23 220KTS </a:t>
                      </a:r>
                      <a:r>
                        <a:rPr lang="en-US" sz="800" b="1" dirty="0" err="1">
                          <a:solidFill>
                            <a:schemeClr val="accent1"/>
                          </a:solidFill>
                        </a:rPr>
                        <a:t>확인</a:t>
                      </a:r>
                      <a:endParaRPr sz="800" b="1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Verity ENPAR </a:t>
                      </a:r>
                      <a:r>
                        <a:rPr lang="en-US" sz="800" b="1" dirty="0" err="1">
                          <a:solidFill>
                            <a:schemeClr val="dk1"/>
                          </a:solidFill>
                        </a:rPr>
                        <a:t>tx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TETRA 12000A 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APU Start, TAXI RTE 1, 2, 3, 4 RWY </a:t>
                      </a:r>
                      <a:r>
                        <a:rPr lang="en-US" sz="800" dirty="0" err="1">
                          <a:solidFill>
                            <a:schemeClr val="dk1"/>
                          </a:solidFill>
                        </a:rPr>
                        <a:t>별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DEP RTE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65" name="Google Shape;265;p15"/>
          <p:cNvGraphicFramePr/>
          <p:nvPr>
            <p:extLst>
              <p:ext uri="{D42A27DB-BD31-4B8C-83A1-F6EECF244321}">
                <p14:modId xmlns:p14="http://schemas.microsoft.com/office/powerpoint/2010/main" val="1186535340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RJAA(NRT) 135ft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Tokyo 131.70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8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67" name="Google Shape;267;p15"/>
          <p:cNvGraphicFramePr/>
          <p:nvPr>
            <p:extLst>
              <p:ext uri="{D42A27DB-BD31-4B8C-83A1-F6EECF244321}">
                <p14:modId xmlns:p14="http://schemas.microsoft.com/office/powerpoint/2010/main" val="3419228669"/>
              </p:ext>
            </p:extLst>
          </p:nvPr>
        </p:nvGraphicFramePr>
        <p:xfrm>
          <a:off x="-3340" y="3734979"/>
          <a:ext cx="2336291" cy="17658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33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18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95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14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PEDLO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KALEK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GAYHA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PSN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lang="en-US" altLang="ko-Kore-KR"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18 : KMH R284, R280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only.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A818B51-4E75-DB6C-7F4F-45C15B12E01A}"/>
              </a:ext>
            </a:extLst>
          </p:cNvPr>
          <p:cNvSpPr txBox="1"/>
          <p:nvPr/>
        </p:nvSpPr>
        <p:spPr>
          <a:xfrm>
            <a:off x="-20938" y="2576930"/>
            <a:ext cx="1787669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120.5 – 133.45 – 133.02 – 133.8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133.15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125.37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125.5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C8FA516-9ABD-A7A7-C8F3-C5DE641A4AF4}"/>
              </a:ext>
            </a:extLst>
          </p:cNvPr>
          <p:cNvSpPr/>
          <p:nvPr/>
        </p:nvSpPr>
        <p:spPr>
          <a:xfrm>
            <a:off x="1622852" y="309037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9BD051B-3FA4-CFB2-69DB-B85045C4E980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0" name="Google Shape;370;p27"/>
          <p:cNvGraphicFramePr/>
          <p:nvPr>
            <p:extLst>
              <p:ext uri="{D42A27DB-BD31-4B8C-83A1-F6EECF244321}">
                <p14:modId xmlns:p14="http://schemas.microsoft.com/office/powerpoint/2010/main" val="1925511539"/>
              </p:ext>
            </p:extLst>
          </p:nvPr>
        </p:nvGraphicFramePr>
        <p:xfrm>
          <a:off x="0" y="-1"/>
          <a:ext cx="2328875" cy="3762858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034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PA</a:t>
                      </a:r>
                      <a:endParaRPr sz="11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284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손님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여러분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안녕하십니까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?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기장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___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입니다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저희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대한항공을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이용해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주셔서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대단히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 (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국제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공항까지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비행시간은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시간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</a:t>
                      </a:r>
                      <a:r>
                        <a:rPr lang="ko-KR" alt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으로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예상됩니다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 중에는 항공기가 갑자기 흔들릴 수도 있으니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자리에 않아 계실 때에는 항상 좌석벨트를 매주시기 바랍니다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 여러분을 안전하게 모시기 위해 최선을 다하겠습니다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284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Good morning (afternoon /evening), ladies and gentlemen.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is captain </a:t>
                      </a:r>
                      <a:r>
                        <a:rPr lang="en-US" sz="900" b="1" u="sng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last name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speaking.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aboard Korean Air.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flight is bound for ___(international) airport</a:t>
                      </a:r>
                      <a:r>
                        <a:rPr lang="ko-KR" alt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and our flight time is ___ hours(s) and minutes.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 your safety, keep your seatbelts fastened while you are seated.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Thank you for choosing </a:t>
                      </a:r>
                      <a:r>
                        <a:rPr lang="en-US" sz="9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Koreanair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Please enjoy the flight. </a:t>
                      </a:r>
                      <a:endParaRPr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71" name="Google Shape;371;p27"/>
          <p:cNvGraphicFramePr/>
          <p:nvPr>
            <p:extLst>
              <p:ext uri="{D42A27DB-BD31-4B8C-83A1-F6EECF244321}">
                <p14:modId xmlns:p14="http://schemas.microsoft.com/office/powerpoint/2010/main" val="29330995"/>
              </p:ext>
            </p:extLst>
          </p:nvPr>
        </p:nvGraphicFramePr>
        <p:xfrm>
          <a:off x="109959" y="3762857"/>
          <a:ext cx="2112380" cy="1509984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47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4386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/>
                        <a:t>Domestic</a:t>
                      </a:r>
                      <a:endParaRPr sz="1400" b="0" dirty="0"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412390786"/>
                  </a:ext>
                </a:extLst>
              </a:tr>
              <a:tr h="16207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/>
                        <a:t>GMP</a:t>
                      </a:r>
                      <a:endParaRPr sz="900" b="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 err="1"/>
                        <a:t>서울</a:t>
                      </a:r>
                      <a:r>
                        <a:rPr lang="en-US" sz="900" b="0" dirty="0"/>
                        <a:t>/</a:t>
                      </a:r>
                      <a:r>
                        <a:rPr lang="en-US" sz="900" b="0" dirty="0" err="1"/>
                        <a:t>김포국제</a:t>
                      </a:r>
                      <a:endParaRPr sz="1600" b="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07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ICN</a:t>
                      </a:r>
                      <a:endParaRPr sz="9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/>
                        <a:t>서울</a:t>
                      </a:r>
                      <a:r>
                        <a:rPr lang="en-US" sz="900" dirty="0"/>
                        <a:t>/</a:t>
                      </a:r>
                      <a:r>
                        <a:rPr lang="en-US" sz="900" dirty="0" err="1"/>
                        <a:t>인천국제</a:t>
                      </a:r>
                      <a:endParaRPr sz="16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07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CJU</a:t>
                      </a:r>
                      <a:endParaRPr sz="9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/>
                        <a:t>제주국제</a:t>
                      </a:r>
                      <a:endParaRPr sz="16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207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PUS</a:t>
                      </a:r>
                      <a:endParaRPr sz="9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/>
                        <a:t>부산</a:t>
                      </a:r>
                      <a:r>
                        <a:rPr lang="en-US" sz="900" dirty="0"/>
                        <a:t>/</a:t>
                      </a:r>
                      <a:r>
                        <a:rPr lang="en-US" sz="900" dirty="0" err="1"/>
                        <a:t>김해국제</a:t>
                      </a:r>
                      <a:endParaRPr sz="9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207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CJJ</a:t>
                      </a:r>
                      <a:endParaRPr sz="9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/>
                        <a:t>청주국제</a:t>
                      </a:r>
                      <a:endParaRPr sz="9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207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KWJ</a:t>
                      </a:r>
                      <a:endParaRPr sz="9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/>
                        <a:t>광주</a:t>
                      </a:r>
                      <a:endParaRPr sz="16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207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TAE</a:t>
                      </a:r>
                      <a:endParaRPr sz="9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/>
                        <a:t>대구국제</a:t>
                      </a:r>
                      <a:endParaRPr sz="16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207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2924141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54BE12C-20D3-D21D-7388-B79C76711DD9}"/>
              </a:ext>
            </a:extLst>
          </p:cNvPr>
          <p:cNvSpPr/>
          <p:nvPr/>
        </p:nvSpPr>
        <p:spPr>
          <a:xfrm>
            <a:off x="702671" y="5277971"/>
            <a:ext cx="1085619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375B34-8C64-6DD0-9FBE-ACB2C6F75CC8}"/>
              </a:ext>
            </a:extLst>
          </p:cNvPr>
          <p:cNvSpPr txBox="1"/>
          <p:nvPr/>
        </p:nvSpPr>
        <p:spPr>
          <a:xfrm>
            <a:off x="1708763" y="5229777"/>
            <a:ext cx="7228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800" b="1" dirty="0">
                <a:solidFill>
                  <a:srgbClr val="FF0000"/>
                </a:solidFill>
              </a:rPr>
              <a:t>도착</a:t>
            </a:r>
            <a:r>
              <a:rPr kumimoji="1" lang="ko-KR" altLang="en-US" sz="800" b="1" dirty="0">
                <a:solidFill>
                  <a:srgbClr val="FF0000"/>
                </a:solidFill>
              </a:rPr>
              <a:t> 방송 </a:t>
            </a:r>
            <a:r>
              <a:rPr kumimoji="1" lang="en-US" altLang="ko-KR" sz="800" b="1" dirty="0">
                <a:solidFill>
                  <a:srgbClr val="FF0000"/>
                </a:solidFill>
              </a:rPr>
              <a:t>Next Page</a:t>
            </a:r>
            <a:endParaRPr kumimoji="1" lang="ko-Kore-KR" altLang="en-US" sz="800" b="1" dirty="0">
              <a:solidFill>
                <a:srgbClr val="FF000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CDF1224-C7E5-5FD7-658D-99524AF467D7}"/>
              </a:ext>
            </a:extLst>
          </p:cNvPr>
          <p:cNvSpPr/>
          <p:nvPr/>
        </p:nvSpPr>
        <p:spPr>
          <a:xfrm>
            <a:off x="59469" y="5266109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67501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3" name="Google Shape;273;p16"/>
          <p:cNvGraphicFramePr/>
          <p:nvPr>
            <p:extLst>
              <p:ext uri="{D42A27DB-BD31-4B8C-83A1-F6EECF244321}">
                <p14:modId xmlns:p14="http://schemas.microsoft.com/office/powerpoint/2010/main" val="2896444132"/>
              </p:ext>
            </p:extLst>
          </p:nvPr>
        </p:nvGraphicFramePr>
        <p:xfrm>
          <a:off x="4410" y="3733731"/>
          <a:ext cx="2328514" cy="17658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83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4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15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KEVOX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GAYHA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MASTA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>
                          <a:solidFill>
                            <a:srgbClr val="C00000"/>
                          </a:solidFill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lang="en-US" altLang="ko-Kore-KR"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18 : KMH R284, R280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only,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74" name="Google Shape;274;p16"/>
          <p:cNvGraphicFramePr/>
          <p:nvPr>
            <p:extLst>
              <p:ext uri="{D42A27DB-BD31-4B8C-83A1-F6EECF244321}">
                <p14:modId xmlns:p14="http://schemas.microsoft.com/office/powerpoint/2010/main" val="3202897303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6" name="Google Shape;276;p16"/>
          <p:cNvGraphicFramePr/>
          <p:nvPr/>
        </p:nvGraphicFramePr>
        <p:xfrm>
          <a:off x="0" y="635155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23473D7-4ABE-6F46-8862-25F187311782}"/>
              </a:ext>
            </a:extLst>
          </p:cNvPr>
          <p:cNvSpPr txBox="1"/>
          <p:nvPr/>
        </p:nvSpPr>
        <p:spPr>
          <a:xfrm>
            <a:off x="1268244" y="3416278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45DAE36-B989-16A0-E7BF-6968F73C013E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2" name="Google Shape;282;p17"/>
          <p:cNvGraphicFramePr/>
          <p:nvPr>
            <p:extLst>
              <p:ext uri="{D42A27DB-BD31-4B8C-83A1-F6EECF244321}">
                <p14:modId xmlns:p14="http://schemas.microsoft.com/office/powerpoint/2010/main" val="1903812122"/>
              </p:ext>
            </p:extLst>
          </p:nvPr>
        </p:nvGraphicFramePr>
        <p:xfrm>
          <a:off x="6595" y="623810"/>
          <a:ext cx="2330925" cy="1620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 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KALOD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280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342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GIMHAE 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 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83" name="Google Shape;283;p17"/>
          <p:cNvGraphicFramePr/>
          <p:nvPr>
            <p:extLst>
              <p:ext uri="{D42A27DB-BD31-4B8C-83A1-F6EECF244321}">
                <p14:modId xmlns:p14="http://schemas.microsoft.com/office/powerpoint/2010/main" val="1095232075"/>
              </p:ext>
            </p:extLst>
          </p:nvPr>
        </p:nvGraphicFramePr>
        <p:xfrm>
          <a:off x="11589" y="3405726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84" name="Google Shape;284;p17"/>
          <p:cNvGraphicFramePr/>
          <p:nvPr>
            <p:extLst>
              <p:ext uri="{D42A27DB-BD31-4B8C-83A1-F6EECF244321}">
                <p14:modId xmlns:p14="http://schemas.microsoft.com/office/powerpoint/2010/main" val="883377872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Gimhae 129.2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4D54717-0CDF-0CA7-5D03-6084160528CA}"/>
              </a:ext>
            </a:extLst>
          </p:cNvPr>
          <p:cNvSpPr txBox="1"/>
          <p:nvPr/>
        </p:nvSpPr>
        <p:spPr>
          <a:xfrm>
            <a:off x="1268244" y="3051676"/>
            <a:ext cx="12327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4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5353FEC-F91C-74A8-A874-317CDF1419C0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Parallel TWY 10KTS 이상(R17 MAX 15kts)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040006007"/>
              </p:ext>
            </p:extLst>
          </p:nvPr>
        </p:nvGraphicFramePr>
        <p:xfrm>
          <a:off x="4472" y="3705686"/>
          <a:ext cx="2331400" cy="1831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85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KIX : STAR (SAEKI 170, RANDY 150)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B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BERRY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 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0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A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ALLAN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 06R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C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MAYAH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8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06L(15’)    13123’    24R(23’)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68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06R(5’)      11483’     24L(12’)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06L : B8(5160’), B6(6751’), 24R : B7(5318’), B9(6751’)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06R : A7(5137’), A6(6938’), 24L : A8(5269’), A9(6976’)</a:t>
                      </a: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RWY06 : After 2500ft L/G DN, After 1500ft L/D FLAP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TAXI RTE 1(via J4), 2(via J3)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2001563077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RJBB(KIX) 17ft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KIX 130.95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74756" y="3192214"/>
            <a:ext cx="2512226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– FUK 124.15 -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133.8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KIX RDR 120.85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KIX APP 120.25 </a:t>
            </a: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4712840-8D61-AB2A-6929-88E6EAC824AC}"/>
              </a:ext>
            </a:extLst>
          </p:cNvPr>
          <p:cNvSpPr/>
          <p:nvPr/>
        </p:nvSpPr>
        <p:spPr>
          <a:xfrm>
            <a:off x="1622852" y="337973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8273FDD-E3BC-4C98-FE4C-6B5FFE0AD980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0" name="Google Shape;300;p19"/>
          <p:cNvGraphicFramePr/>
          <p:nvPr>
            <p:extLst>
              <p:ext uri="{D42A27DB-BD31-4B8C-83A1-F6EECF244321}">
                <p14:modId xmlns:p14="http://schemas.microsoft.com/office/powerpoint/2010/main" val="2829744786"/>
              </p:ext>
            </p:extLst>
          </p:nvPr>
        </p:nvGraphicFramePr>
        <p:xfrm>
          <a:off x="0" y="611908"/>
          <a:ext cx="233295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KIX : SID – SOUJA tx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HELEN 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- SOUJA tx</a:t>
                      </a:r>
                      <a:endParaRPr sz="800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059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059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(9000)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059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239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239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(9000)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239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KIE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111.6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108.7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24L 110.7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24R 108.5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06L(15’)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06R (5’)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24L (12’)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Start, TAXI RTE 1(via J4), 2(via J3)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01" name="Google Shape;301;p19"/>
          <p:cNvGraphicFramePr/>
          <p:nvPr>
            <p:extLst>
              <p:ext uri="{D42A27DB-BD31-4B8C-83A1-F6EECF244321}">
                <p14:modId xmlns:p14="http://schemas.microsoft.com/office/powerpoint/2010/main" val="2665713310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RJBB(KIX) 17ft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KIX 130.95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7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03" name="Google Shape;303;p19"/>
          <p:cNvGraphicFramePr/>
          <p:nvPr>
            <p:extLst>
              <p:ext uri="{D42A27DB-BD31-4B8C-83A1-F6EECF244321}">
                <p14:modId xmlns:p14="http://schemas.microsoft.com/office/powerpoint/2010/main" val="2245363245"/>
              </p:ext>
            </p:extLst>
          </p:nvPr>
        </p:nvGraphicFramePr>
        <p:xfrm>
          <a:off x="-5861" y="3410462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81FD245-E43C-5EBF-6DC5-C4C9F9774FB6}"/>
              </a:ext>
            </a:extLst>
          </p:cNvPr>
          <p:cNvSpPr txBox="1"/>
          <p:nvPr/>
        </p:nvSpPr>
        <p:spPr>
          <a:xfrm>
            <a:off x="-20938" y="2486190"/>
            <a:ext cx="994183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119.2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132.7 – 133.8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124.15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AE14337-B047-BE87-76E3-9B5D9B8E501D}"/>
              </a:ext>
            </a:extLst>
          </p:cNvPr>
          <p:cNvSpPr/>
          <p:nvPr/>
        </p:nvSpPr>
        <p:spPr>
          <a:xfrm>
            <a:off x="1622852" y="295147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F9DBE84-CD0F-95F2-9F79-E83F51FD81BE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9" name="Google Shape;309;p20"/>
          <p:cNvGraphicFramePr/>
          <p:nvPr>
            <p:extLst>
              <p:ext uri="{D42A27DB-BD31-4B8C-83A1-F6EECF244321}">
                <p14:modId xmlns:p14="http://schemas.microsoft.com/office/powerpoint/2010/main" val="3518647282"/>
              </p:ext>
            </p:extLst>
          </p:nvPr>
        </p:nvGraphicFramePr>
        <p:xfrm>
          <a:off x="0" y="565414"/>
          <a:ext cx="2332925" cy="2496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33L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34L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34R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10" name="Google Shape;310;p20"/>
          <p:cNvGraphicFramePr/>
          <p:nvPr>
            <p:extLst>
              <p:ext uri="{D42A27DB-BD31-4B8C-83A1-F6EECF244321}">
                <p14:modId xmlns:p14="http://schemas.microsoft.com/office/powerpoint/2010/main" val="2069230007"/>
              </p:ext>
            </p:extLst>
          </p:nvPr>
        </p:nvGraphicFramePr>
        <p:xfrm>
          <a:off x="1596" y="3416428"/>
          <a:ext cx="2331400" cy="21804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67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NRT : HAKKA 330,YAGAN 240,LIVET 210,SWAMP 150</a:t>
                      </a:r>
                      <a:endParaRPr sz="800" dirty="0"/>
                    </a:p>
                  </a:txBody>
                  <a:tcPr marL="36000" marR="36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SWAMP E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(SWAMP T)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ELGAR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(TYLER)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34L/R(Z)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SWAMP G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(SWAMP N)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GEMIN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(NORMA)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32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16L(135’)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8202’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34R(141’)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32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16R(130’)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34L(139’)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4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accent1"/>
                          </a:solidFill>
                        </a:rPr>
                        <a:t>16L : ITM 4 / 34R : ITJ 14, 4 (DME)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>
                          <a:solidFill>
                            <a:schemeClr val="accent1"/>
                          </a:solidFill>
                        </a:rPr>
                        <a:t>16R : IKF 4 / 34L : IYQ 12, 4 (DME)</a:t>
                      </a:r>
                      <a:endParaRPr sz="800" b="0">
                        <a:solidFill>
                          <a:schemeClr val="accent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24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16L : B6(6433’), B7(7017’), 34R : B4(5849’), B2(6778’)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16R : A6(6076’), A7(7624’), 34L : A5(6167’), A4(7641’)</a:t>
                      </a: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43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L/D DOWN before 14/12 DME, L/D FLAP 4 DME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Arrival Taxi RTE in Jeppesen (No Numbering)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311" name="Google Shape;311;p20"/>
          <p:cNvGraphicFramePr/>
          <p:nvPr>
            <p:extLst>
              <p:ext uri="{D42A27DB-BD31-4B8C-83A1-F6EECF244321}">
                <p14:modId xmlns:p14="http://schemas.microsoft.com/office/powerpoint/2010/main" val="2356614443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RJAA(NRT) 135ft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Tokyo 131.70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B348A56-DF69-97BA-6C0C-39EEA383FCDD}"/>
              </a:ext>
            </a:extLst>
          </p:cNvPr>
          <p:cNvSpPr txBox="1"/>
          <p:nvPr/>
        </p:nvSpPr>
        <p:spPr>
          <a:xfrm>
            <a:off x="-91698" y="3094015"/>
            <a:ext cx="2063385" cy="281991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134.17 - 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24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15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13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.02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124.1-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128.2 – TKO APP 124.4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-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120.2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endParaRPr kumimoji="1" lang="ko-Kore-KR" altLang="en-US" sz="6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F03909F-D98D-16B4-E03D-223D925F26E1}"/>
              </a:ext>
            </a:extLst>
          </p:cNvPr>
          <p:cNvSpPr/>
          <p:nvPr/>
        </p:nvSpPr>
        <p:spPr>
          <a:xfrm>
            <a:off x="1663362" y="3177179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A0BD91C-DB99-852F-BA1E-37D83389EC4E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8" name="Google Shape;318;p21"/>
          <p:cNvGraphicFramePr/>
          <p:nvPr>
            <p:extLst>
              <p:ext uri="{D42A27DB-BD31-4B8C-83A1-F6EECF244321}">
                <p14:modId xmlns:p14="http://schemas.microsoft.com/office/powerpoint/2010/main" val="3209609890"/>
              </p:ext>
            </p:extLst>
          </p:nvPr>
        </p:nvGraphicFramePr>
        <p:xfrm>
          <a:off x="0" y="611908"/>
          <a:ext cx="2332950" cy="17845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NRT : SID – ENPAR </a:t>
                      </a:r>
                      <a:r>
                        <a:rPr lang="en-US" sz="800" dirty="0" err="1"/>
                        <a:t>tx</a:t>
                      </a:r>
                      <a:r>
                        <a:rPr lang="en-US" sz="800" dirty="0"/>
                        <a:t> (NADP 1)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TETRA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ENPAR tx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157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157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337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337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7000/ATC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NRE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117.9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110.7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111.5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 110.9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16L(135’)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8202’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34R(141’)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(130’)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(139’)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accent1"/>
                          </a:solidFill>
                        </a:rPr>
                        <a:t>34R : CLB 220/10000, A4R21/22/23 220KTS </a:t>
                      </a:r>
                      <a:r>
                        <a:rPr lang="en-US" sz="800" b="1" dirty="0" err="1">
                          <a:solidFill>
                            <a:schemeClr val="accent1"/>
                          </a:solidFill>
                        </a:rPr>
                        <a:t>확인</a:t>
                      </a:r>
                      <a:endParaRPr sz="800" b="1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Verity ENPAR </a:t>
                      </a:r>
                      <a:r>
                        <a:rPr lang="en-US" sz="800" b="1" dirty="0" err="1">
                          <a:solidFill>
                            <a:schemeClr val="dk1"/>
                          </a:solidFill>
                        </a:rPr>
                        <a:t>tx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TETRA 12000A </a:t>
                      </a:r>
                      <a:endParaRPr sz="800" b="1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APU Start, TAXI RTE 1, 2, 3, 4 RWY </a:t>
                      </a:r>
                      <a:r>
                        <a:rPr lang="en-US" sz="800" dirty="0" err="1">
                          <a:solidFill>
                            <a:schemeClr val="dk1"/>
                          </a:solidFill>
                        </a:rPr>
                        <a:t>별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DEP RTE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19" name="Google Shape;319;p21"/>
          <p:cNvGraphicFramePr/>
          <p:nvPr>
            <p:extLst>
              <p:ext uri="{D42A27DB-BD31-4B8C-83A1-F6EECF244321}">
                <p14:modId xmlns:p14="http://schemas.microsoft.com/office/powerpoint/2010/main" val="4080146118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RJAA(NRT) 135ft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Tokyo 131.70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21" name="Google Shape;321;p21"/>
          <p:cNvGraphicFramePr/>
          <p:nvPr>
            <p:extLst>
              <p:ext uri="{D42A27DB-BD31-4B8C-83A1-F6EECF244321}">
                <p14:modId xmlns:p14="http://schemas.microsoft.com/office/powerpoint/2010/main" val="3534321627"/>
              </p:ext>
            </p:extLst>
          </p:nvPr>
        </p:nvGraphicFramePr>
        <p:xfrm>
          <a:off x="-5861" y="3405667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305CE87-CB2D-B9F1-7BCB-D3D6DE9B003F}"/>
              </a:ext>
            </a:extLst>
          </p:cNvPr>
          <p:cNvSpPr txBox="1"/>
          <p:nvPr/>
        </p:nvSpPr>
        <p:spPr>
          <a:xfrm>
            <a:off x="-20938" y="2566981"/>
            <a:ext cx="1787669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120.5 – 133.45 – 133.02 – 133.8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1F60108-1835-DB8D-420A-D0FC0E5B5987}"/>
              </a:ext>
            </a:extLst>
          </p:cNvPr>
          <p:cNvSpPr/>
          <p:nvPr/>
        </p:nvSpPr>
        <p:spPr>
          <a:xfrm>
            <a:off x="1622852" y="2991989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AC28DF6-545E-A19C-0E4B-50E8331FA052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7" name="Google Shape;327;p22"/>
          <p:cNvGraphicFramePr/>
          <p:nvPr/>
        </p:nvGraphicFramePr>
        <p:xfrm>
          <a:off x="0" y="565414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Parallel TWY 10KTS 이상(R17 MAX 15kts)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28" name="Google Shape;328;p22"/>
          <p:cNvGraphicFramePr/>
          <p:nvPr/>
        </p:nvGraphicFramePr>
        <p:xfrm>
          <a:off x="1596" y="3632328"/>
          <a:ext cx="2331375" cy="1914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61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67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CTS : STAR (19R for CAT III)</a:t>
                      </a:r>
                      <a:endParaRPr sz="800"/>
                    </a:p>
                  </a:txBody>
                  <a:tcPr marL="36000" marR="36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01R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YOTEI SOUTH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(YUKII WEST)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YOTEI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not YOSEI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Y/Z 01R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19L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NAVER(170)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YUNEY SOUTH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(KAORY A)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KAORY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YUNEY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(KAORY)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19L</a:t>
                      </a:r>
                      <a:endParaRPr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3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01R(57’)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01L(62’)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9843’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19L(77’)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19R(82’)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247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01R : B4(5278’), B3(7047’), 19L : B8(5177’), B9(7119’)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01L : A5(5538’), A4(6961’), 19R : A7(5390’), A8(6873’)</a:t>
                      </a: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43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Do not Cross 01L/19R After L/D (No TWY)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TAXI to Gate Via D(J) or G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29" name="Google Shape;329;p22"/>
          <p:cNvGraphicFramePr/>
          <p:nvPr>
            <p:extLst>
              <p:ext uri="{D42A27DB-BD31-4B8C-83A1-F6EECF244321}">
                <p14:modId xmlns:p14="http://schemas.microsoft.com/office/powerpoint/2010/main" val="3315412402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RJCC(CTS) 70ft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Chitose </a:t>
                      </a:r>
                      <a:r>
                        <a:rPr lang="en-US" sz="900" dirty="0" err="1"/>
                        <a:t>Oper</a:t>
                      </a:r>
                      <a:r>
                        <a:rPr lang="en-US" sz="900" dirty="0"/>
                        <a:t> 132.05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5CAF811-B5E1-B49C-3619-B63357E59B85}"/>
              </a:ext>
            </a:extLst>
          </p:cNvPr>
          <p:cNvSpPr txBox="1"/>
          <p:nvPr/>
        </p:nvSpPr>
        <p:spPr>
          <a:xfrm>
            <a:off x="-41878" y="3155242"/>
            <a:ext cx="2367956" cy="466657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134.17 - 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24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15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133.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02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132.3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SPR 133.3 -119.3</a:t>
            </a:r>
          </a:p>
          <a:p>
            <a:pPr>
              <a:lnSpc>
                <a:spcPct val="150000"/>
              </a:lnSpc>
            </a:pP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CTS APP 120.1</a:t>
            </a:r>
            <a:endParaRPr kumimoji="1" lang="ko-Kore-KR" altLang="en-US" sz="6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84A94EA-45D7-F3BD-DD6E-51EA2A229434}"/>
              </a:ext>
            </a:extLst>
          </p:cNvPr>
          <p:cNvSpPr/>
          <p:nvPr/>
        </p:nvSpPr>
        <p:spPr>
          <a:xfrm>
            <a:off x="1628639" y="331608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AEC4EB8-DA09-E905-09CF-DC62055CFFC1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6" name="Google Shape;336;p23"/>
          <p:cNvGraphicFramePr/>
          <p:nvPr/>
        </p:nvGraphicFramePr>
        <p:xfrm>
          <a:off x="0" y="611908"/>
          <a:ext cx="2332950" cy="1598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CTS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DALBI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SUVIT x SOSHU x</a:t>
                      </a:r>
                      <a:endParaRPr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002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002</a:t>
                      </a:r>
                      <a:endParaRPr sz="458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002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CHE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116.9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01R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110.75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19L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01L 110.9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19R 111.5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01R(57’)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01L(62’)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9843’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19L(77’)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19R(82’)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accent1"/>
                          </a:solidFill>
                        </a:rPr>
                        <a:t>APU, Deicing at the Gate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R/H turn DCT to HWE -&gt; Confirm R/H Turn ND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37" name="Google Shape;337;p23"/>
          <p:cNvGraphicFramePr/>
          <p:nvPr>
            <p:extLst>
              <p:ext uri="{D42A27DB-BD31-4B8C-83A1-F6EECF244321}">
                <p14:modId xmlns:p14="http://schemas.microsoft.com/office/powerpoint/2010/main" val="4238400685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RJCC(CTS) 70ft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Chitose Oper 132.05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FF0000"/>
                          </a:solidFill>
                        </a:rPr>
                        <a:t>NO DCL -5분</a:t>
                      </a:r>
                      <a:endParaRPr sz="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39" name="Google Shape;339;p23"/>
          <p:cNvGraphicFramePr/>
          <p:nvPr>
            <p:extLst>
              <p:ext uri="{D42A27DB-BD31-4B8C-83A1-F6EECF244321}">
                <p14:modId xmlns:p14="http://schemas.microsoft.com/office/powerpoint/2010/main" val="1453061728"/>
              </p:ext>
            </p:extLst>
          </p:nvPr>
        </p:nvGraphicFramePr>
        <p:xfrm>
          <a:off x="-5861" y="3398687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 dirty="0"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F15FB2D-E42F-675C-3FFB-9ECEC0B206B8}"/>
              </a:ext>
            </a:extLst>
          </p:cNvPr>
          <p:cNvSpPr txBox="1"/>
          <p:nvPr/>
        </p:nvSpPr>
        <p:spPr>
          <a:xfrm>
            <a:off x="-20938" y="2252876"/>
            <a:ext cx="1939955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SPR 119.3 – TKO 132.3 – 132.45 – 133.8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1F8CD04-2D37-9A88-545F-6BD77E8DA77E}"/>
              </a:ext>
            </a:extLst>
          </p:cNvPr>
          <p:cNvSpPr/>
          <p:nvPr/>
        </p:nvSpPr>
        <p:spPr>
          <a:xfrm>
            <a:off x="1622852" y="2968839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617BE5F-5E96-D9F3-56F3-A5CEBCCEF63A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5" name="Google Shape;345;p24"/>
          <p:cNvGraphicFramePr/>
          <p:nvPr>
            <p:extLst>
              <p:ext uri="{D42A27DB-BD31-4B8C-83A1-F6EECF244321}">
                <p14:modId xmlns:p14="http://schemas.microsoft.com/office/powerpoint/2010/main" val="1114258124"/>
              </p:ext>
            </p:extLst>
          </p:nvPr>
        </p:nvGraphicFramePr>
        <p:xfrm>
          <a:off x="0" y="565414"/>
          <a:ext cx="2332925" cy="2525268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92506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95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49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49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49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8349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33L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8349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4956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4958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4958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4958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46" name="Google Shape;346;p24"/>
          <p:cNvGraphicFramePr/>
          <p:nvPr>
            <p:extLst>
              <p:ext uri="{D42A27DB-BD31-4B8C-83A1-F6EECF244321}">
                <p14:modId xmlns:p14="http://schemas.microsoft.com/office/powerpoint/2010/main" val="4181943612"/>
              </p:ext>
            </p:extLst>
          </p:nvPr>
        </p:nvGraphicFramePr>
        <p:xfrm>
          <a:off x="1596" y="3473578"/>
          <a:ext cx="2313550" cy="20653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0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8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4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413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HND : </a:t>
                      </a:r>
                      <a:r>
                        <a:rPr lang="en-US" altLang="ko-Kore-KR" sz="800" dirty="0">
                          <a:solidFill>
                            <a:srgbClr val="FFC000"/>
                          </a:solidFill>
                        </a:rPr>
                        <a:t>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XAC Night– APP xxx Y 1400z~</a:t>
                      </a:r>
                      <a:r>
                        <a:rPr lang="en-US" sz="800" dirty="0"/>
                        <a:t> </a:t>
                      </a:r>
                      <a:r>
                        <a:rPr lang="en-US" altLang="ko-Kore-KR" sz="800" dirty="0"/>
                        <a:t>SPENS 220</a:t>
                      </a:r>
                      <a:endParaRPr sz="800" dirty="0"/>
                    </a:p>
                  </a:txBody>
                  <a:tcPr marL="36000" marR="36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008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34L</a:t>
                      </a:r>
                      <a:r>
                        <a:rPr lang="en-US" sz="800" b="0" dirty="0"/>
                        <a:t>/R</a:t>
                      </a:r>
                      <a:endParaRPr sz="800" b="0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XAC </a:t>
                      </a:r>
                      <a:r>
                        <a:rPr lang="en-US" sz="800" b="1" dirty="0" err="1"/>
                        <a:t>xK</a:t>
                      </a:r>
                      <a:r>
                        <a:rPr lang="en-US" sz="800" b="0" dirty="0"/>
                        <a:t>/H</a:t>
                      </a:r>
                      <a:endParaRPr sz="800" b="0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KAIHO</a:t>
                      </a:r>
                      <a:r>
                        <a:rPr lang="en-US" sz="800" b="0" dirty="0"/>
                        <a:t>/CACAO</a:t>
                      </a:r>
                      <a:endParaRPr b="0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X </a:t>
                      </a:r>
                      <a:r>
                        <a:rPr lang="en-US" sz="800" b="0" dirty="0"/>
                        <a:t>/ VIS</a:t>
                      </a:r>
                      <a:endParaRPr sz="458" b="0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008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22</a:t>
                      </a:r>
                      <a:endParaRPr sz="800" b="1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XAC </a:t>
                      </a:r>
                      <a:r>
                        <a:rPr lang="en-US" sz="800" b="1" dirty="0" err="1"/>
                        <a:t>xB</a:t>
                      </a:r>
                      <a:endParaRPr sz="800" b="1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BACON</a:t>
                      </a:r>
                      <a:endParaRPr sz="800" b="1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LDA W(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RNVW 22</a:t>
                      </a:r>
                      <a:r>
                        <a:rPr lang="en-US" sz="800" b="1" dirty="0"/>
                        <a:t>)</a:t>
                      </a:r>
                      <a:endParaRPr sz="458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008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16R</a:t>
                      </a:r>
                      <a:r>
                        <a:rPr lang="en-US" sz="800" b="0" dirty="0"/>
                        <a:t>/L</a:t>
                      </a:r>
                      <a:endParaRPr sz="800" b="0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XAC R</a:t>
                      </a:r>
                      <a:endParaRPr sz="800" b="1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NATTY</a:t>
                      </a:r>
                      <a:r>
                        <a:rPr lang="en-US" sz="800" b="0" dirty="0"/>
                        <a:t>/SANDY</a:t>
                      </a:r>
                      <a:endParaRPr sz="800" b="0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RNP(</a:t>
                      </a:r>
                      <a:r>
                        <a:rPr lang="en-US" sz="800" b="1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R16RT</a:t>
                      </a:r>
                      <a:r>
                        <a:rPr lang="en-US" sz="800" b="0" i="0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/R16LT</a:t>
                      </a:r>
                      <a:r>
                        <a:rPr lang="en-US" sz="8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sz="458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008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23</a:t>
                      </a:r>
                      <a:endParaRPr sz="800" b="1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-</a:t>
                      </a:r>
                      <a:endParaRPr sz="800" b="1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DANON</a:t>
                      </a:r>
                      <a:endParaRPr sz="800" b="1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LDA W(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RNVW 23</a:t>
                      </a:r>
                      <a:r>
                        <a:rPr lang="en-US" sz="800" b="1" dirty="0"/>
                        <a:t>)</a:t>
                      </a:r>
                      <a:endParaRPr sz="458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0085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34L(18’) 9843’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16R(77’) 8268’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DIS</a:t>
                      </a:r>
                      <a:endParaRPr sz="800"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008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34R(21’) 9843’</a:t>
                      </a:r>
                      <a:r>
                        <a:rPr lang="ko-KR" altLang="en-US" sz="8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FF0000"/>
                          </a:solidFill>
                        </a:rPr>
                        <a:t>DIS TH</a:t>
                      </a:r>
                      <a:endParaRPr sz="800"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16L(19’) 9744’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DIS</a:t>
                      </a:r>
                      <a:endParaRPr sz="800"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008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22(35’) 8202’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23(55’) 8202’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8158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34L : L12(6515’), L13(7165’), 22 : B4(6207’), B3(6830’)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16R : L5(5147’), L3(6361’), 23 : 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D5(5072’), D3(6391’)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29076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1" dirty="0">
                          <a:solidFill>
                            <a:srgbClr val="0070C0"/>
                          </a:solidFill>
                        </a:rPr>
                        <a:t>xxx Z : 180kts, 160kts limit APP Chart, xxx Y After 1400z</a:t>
                      </a:r>
                      <a:endParaRPr sz="7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347" name="Google Shape;347;p24"/>
          <p:cNvGraphicFramePr/>
          <p:nvPr>
            <p:extLst>
              <p:ext uri="{D42A27DB-BD31-4B8C-83A1-F6EECF244321}">
                <p14:modId xmlns:p14="http://schemas.microsoft.com/office/powerpoint/2010/main" val="134299945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RJTT(HND) 21ft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Delta </a:t>
                      </a:r>
                      <a:r>
                        <a:rPr lang="en-US" sz="900" dirty="0" err="1"/>
                        <a:t>Oper</a:t>
                      </a:r>
                      <a:r>
                        <a:rPr lang="en-US" sz="900" dirty="0"/>
                        <a:t> 132.075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BC63946-A7CD-77E9-F5B8-CBBDBDCC5ADA}"/>
              </a:ext>
            </a:extLst>
          </p:cNvPr>
          <p:cNvSpPr txBox="1"/>
          <p:nvPr/>
        </p:nvSpPr>
        <p:spPr>
          <a:xfrm>
            <a:off x="-41878" y="3028026"/>
            <a:ext cx="2212465" cy="466657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– FUK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133.02 – TKO 120.5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133.35</a:t>
            </a:r>
          </a:p>
          <a:p>
            <a:pPr>
              <a:lnSpc>
                <a:spcPct val="150000"/>
              </a:lnSpc>
            </a:pP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APP 119.1 – 119.65</a:t>
            </a:r>
            <a:endParaRPr kumimoji="1" lang="ko-Kore-KR" altLang="en-US" sz="6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883402A-2C06-3020-A385-CD1C99F5016F}"/>
              </a:ext>
            </a:extLst>
          </p:cNvPr>
          <p:cNvSpPr/>
          <p:nvPr/>
        </p:nvSpPr>
        <p:spPr>
          <a:xfrm>
            <a:off x="1622852" y="315981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E2E95AF-4A51-6082-8123-DE5EE03D2C21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11E119-4026-CE0D-8F48-49BFB4C46FBA}"/>
              </a:ext>
            </a:extLst>
          </p:cNvPr>
          <p:cNvSpPr txBox="1"/>
          <p:nvPr/>
        </p:nvSpPr>
        <p:spPr>
          <a:xfrm>
            <a:off x="624812" y="2553021"/>
            <a:ext cx="1287532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</a:t>
            </a:r>
            <a:r>
              <a:rPr kumimoji="1" lang="en-US" altLang="ko-Kore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ATIS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120.5 – FUK 133.02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354" name="Google Shape;354;p25"/>
          <p:cNvGraphicFramePr/>
          <p:nvPr>
            <p:extLst>
              <p:ext uri="{D42A27DB-BD31-4B8C-83A1-F6EECF244321}">
                <p14:modId xmlns:p14="http://schemas.microsoft.com/office/powerpoint/2010/main" val="2578373620"/>
              </p:ext>
            </p:extLst>
          </p:nvPr>
        </p:nvGraphicFramePr>
        <p:xfrm>
          <a:off x="0" y="611909"/>
          <a:ext cx="2320125" cy="20055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1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4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1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03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57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74725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HND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(xx B/C 2200-0230z 0600-1000z)</a:t>
                      </a:r>
                      <a:r>
                        <a:rPr lang="en-US" sz="800" dirty="0"/>
                        <a:t> NADP 1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ALL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BEKLA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OPPAR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RWY H/D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RWY CRS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ATC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RWY H/D</a:t>
                      </a:r>
                      <a:endParaRPr sz="6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8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HME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112.2</a:t>
                      </a:r>
                      <a:endParaRPr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111.7</a:t>
                      </a:r>
                      <a:endParaRPr sz="458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111.55</a:t>
                      </a:r>
                      <a:endParaRPr sz="80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 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 111.95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22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23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110.5</a:t>
                      </a:r>
                      <a:endParaRPr sz="80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800">
                <a:tc rowSpan="3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34L(18’)        9843’       16R(77’)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8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34R(21’)       11024’      16L(19’)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8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04(19’)        8202’       05(46’)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8650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34L : HME 351/1.1, R095, 34R : HME R080, R095, 22 : HME /2.2 R185 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8900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0" dirty="0">
                          <a:solidFill>
                            <a:schemeClr val="accent1"/>
                          </a:solidFill>
                        </a:rPr>
                        <a:t>34R BEKLA : KAIJI 230kts, TORAM Flap5 SPD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0" dirty="0">
                          <a:solidFill>
                            <a:schemeClr val="accent1"/>
                          </a:solidFill>
                        </a:rPr>
                        <a:t>16L : BEKLA : PLUTO 230kts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</a:rPr>
                        <a:t>RWY05 RTE5 TAXI Chart</a:t>
                      </a: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355" name="Google Shape;355;p25"/>
          <p:cNvGraphicFramePr/>
          <p:nvPr>
            <p:extLst>
              <p:ext uri="{D42A27DB-BD31-4B8C-83A1-F6EECF244321}">
                <p14:modId xmlns:p14="http://schemas.microsoft.com/office/powerpoint/2010/main" val="1436105594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RJTT(HND) 21ft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Delta Oper 132.075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57" name="Google Shape;357;p25"/>
          <p:cNvGraphicFramePr/>
          <p:nvPr>
            <p:extLst>
              <p:ext uri="{D42A27DB-BD31-4B8C-83A1-F6EECF244321}">
                <p14:modId xmlns:p14="http://schemas.microsoft.com/office/powerpoint/2010/main" val="4292766258"/>
              </p:ext>
            </p:extLst>
          </p:nvPr>
        </p:nvGraphicFramePr>
        <p:xfrm>
          <a:off x="-5861" y="3405087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358" name="Google Shape;358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2606644"/>
            <a:ext cx="711976" cy="60962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E3582B6-F7D2-6EF3-A8F0-CE2C1812FEDF}"/>
              </a:ext>
            </a:extLst>
          </p:cNvPr>
          <p:cNvSpPr/>
          <p:nvPr/>
        </p:nvSpPr>
        <p:spPr>
          <a:xfrm>
            <a:off x="1622852" y="300356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594720C-B6A0-A9A8-C0C5-31BACFE322E4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0" name="Google Shape;370;p27"/>
          <p:cNvGraphicFramePr/>
          <p:nvPr>
            <p:extLst>
              <p:ext uri="{D42A27DB-BD31-4B8C-83A1-F6EECF244321}">
                <p14:modId xmlns:p14="http://schemas.microsoft.com/office/powerpoint/2010/main" val="1607688801"/>
              </p:ext>
            </p:extLst>
          </p:nvPr>
        </p:nvGraphicFramePr>
        <p:xfrm>
          <a:off x="0" y="0"/>
          <a:ext cx="2328876" cy="4921399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4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476">
                  <a:extLst>
                    <a:ext uri="{9D8B030D-6E8A-4147-A177-3AD203B41FA5}">
                      <a16:colId xmlns:a16="http://schemas.microsoft.com/office/drawing/2014/main" val="2595559527"/>
                    </a:ext>
                  </a:extLst>
                </a:gridCol>
                <a:gridCol w="891962">
                  <a:extLst>
                    <a:ext uri="{9D8B030D-6E8A-4147-A177-3AD203B41FA5}">
                      <a16:colId xmlns:a16="http://schemas.microsoft.com/office/drawing/2014/main" val="1608007032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도착</a:t>
                      </a:r>
                      <a:r>
                        <a:rPr 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방송 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(5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시간이상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r>
                        <a:rPr lang="ko-KR" altLang="en-US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분전</a:t>
                      </a:r>
                      <a:r>
                        <a:rPr lang="en-US" altLang="ko-KR" sz="10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dirty="0">
                          <a:solidFill>
                            <a:srgbClr val="FFC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출발지 기준 </a:t>
                      </a:r>
                      <a:r>
                        <a:rPr lang="en-US" altLang="ko-KR" sz="1000" b="0" dirty="0">
                          <a:solidFill>
                            <a:srgbClr val="FFC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2200-0800</a:t>
                      </a:r>
                      <a:r>
                        <a:rPr lang="ko-KR" altLang="en-US" sz="1000" b="0" dirty="0">
                          <a:solidFill>
                            <a:srgbClr val="FFC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rgbClr val="FFC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Quiet Hour</a:t>
                      </a:r>
                      <a:r>
                        <a:rPr lang="ko-KR" altLang="en-US" sz="1000" b="0" dirty="0">
                          <a:solidFill>
                            <a:srgbClr val="FFC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000" b="0" dirty="0">
                        <a:solidFill>
                          <a:srgbClr val="FFC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4756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손님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여러분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 기장입니다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우리 비행기는 앞으로 약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(40)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후에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국제공항에 착륙 예정입니다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현재 공항의 날씨는 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기온은 섭씨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 입니다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en-US" altLang="ko-KR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911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맑으며 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다소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흐리며 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이슬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비가 내리며</a:t>
                      </a: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/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소나기가 내리며 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바람이 불고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눈이 오고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안개가 끼어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 황사가 있으며</a:t>
                      </a:r>
                      <a:endParaRPr lang="en-US" altLang="ko-KR" sz="6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3804322827"/>
                  </a:ext>
                </a:extLst>
              </a:tr>
              <a:tr h="356733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지금 이곳의 시각은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월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일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요일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오전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오후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 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입니다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kumimoji="0" lang="en-US" altLang="ko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r>
                        <a:rPr kumimoji="0" lang="en-US" altLang="ko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kumimoji="0" lang="ko-KR" alt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kumimoji="0" lang="en-US" altLang="ko-KR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553393"/>
                  </a:ext>
                </a:extLst>
              </a:tr>
              <a:tr h="280822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adies and gentlemen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his is </a:t>
                      </a:r>
                      <a:r>
                        <a:rPr lang="en-US" altLang="ko-KR" sz="800" b="1" u="sng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captain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speaking. 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 expect to land at __ international airport in about (40) minutes.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current temperature at ___ is __ degrees Celsius, or __ degrees Fahrenheit </a:t>
                      </a:r>
                      <a:r>
                        <a:rPr lang="en-US" altLang="ko-KR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ore-KR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OPT </a:t>
                      </a:r>
                      <a:r>
                        <a:rPr lang="ko-KR" altLang="en-US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참고</a:t>
                      </a:r>
                      <a:r>
                        <a:rPr lang="en-US" altLang="ko-KR" sz="700" b="0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lang="en-US" altLang="ko-Kore-KR" sz="700" b="0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and it is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___. </a:t>
                      </a: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01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(mostly) clear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(partly) cloudy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drizzling / raining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windy</a:t>
                      </a:r>
                      <a:endParaRPr lang="ko-Kore-KR" altLang="en-US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snowing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foggy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◐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hazy or smoggy</a:t>
                      </a: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669382"/>
                  </a:ext>
                </a:extLst>
              </a:tr>
              <a:tr h="500625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current time is __ : __ </a:t>
                      </a:r>
                      <a:r>
                        <a:rPr lang="en-US" altLang="ko-Kore-KR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a.m</a:t>
                      </a: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ore-KR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p.m</a:t>
                      </a: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), on (day-of-the-week), (month)(date).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Thank you for flying with us today.</a:t>
                      </a:r>
                      <a:endParaRPr lang="ko-Kore-KR" altLang="en-US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ore-KR" altLang="en-US"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547286"/>
                  </a:ext>
                </a:extLst>
              </a:tr>
            </a:tbl>
          </a:graphicData>
        </a:graphic>
      </p:graphicFrame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A58EF91-7A59-ED4B-8C85-329D79A12166}"/>
              </a:ext>
            </a:extLst>
          </p:cNvPr>
          <p:cNvSpPr/>
          <p:nvPr/>
        </p:nvSpPr>
        <p:spPr>
          <a:xfrm>
            <a:off x="702671" y="5277971"/>
            <a:ext cx="1085619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Domestic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77057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Parallel TWY 10KTS 이상(R17 MAX 15kts)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1641847903"/>
              </p:ext>
            </p:extLst>
          </p:nvPr>
        </p:nvGraphicFramePr>
        <p:xfrm>
          <a:off x="-2501" y="16504"/>
          <a:ext cx="2328850" cy="60509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RJGG(NGO) 12ft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    </a:t>
                      </a:r>
                      <a:r>
                        <a:rPr lang="en-US" sz="800" dirty="0"/>
                        <a:t>SWISSPORT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    OPERATION    </a:t>
                      </a:r>
                      <a:r>
                        <a:rPr lang="en-US" sz="900" dirty="0"/>
                        <a:t>132.05</a:t>
                      </a:r>
                      <a:endParaRPr sz="900" dirty="0"/>
                    </a:p>
                  </a:txBody>
                  <a:tcPr marL="91450" marR="9145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" name="Google Shape;292;p18">
            <a:extLst>
              <a:ext uri="{FF2B5EF4-FFF2-40B4-BE49-F238E27FC236}">
                <a16:creationId xmlns:a16="http://schemas.microsoft.com/office/drawing/2014/main" id="{875A20F2-11E7-1F75-20D8-CFED1D1E2C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0715261"/>
              </p:ext>
            </p:extLst>
          </p:nvPr>
        </p:nvGraphicFramePr>
        <p:xfrm>
          <a:off x="4472" y="3754546"/>
          <a:ext cx="2331400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49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64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85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NGO : STAR (SAMON 290, MARIA 130)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CHESS(CARDS)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SOUTH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PROBE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0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CHESS(CARDS)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NORTH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QUEST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36(15’)     11483’     18(15’)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36 : A6(5213’), A7(6525’), A8(7837’)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18 : A5(5393’), A4(6528’), A3(7841’)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RWY36 : After 1500ft L/D FLAP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 18 : After 3000ft L/G DN &amp; L/D FLAP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Caution Stop line, Yellow Ramp line, VDGS!!!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1FC2543-C4A5-9C11-508F-89BF4833E0A4}"/>
              </a:ext>
            </a:extLst>
          </p:cNvPr>
          <p:cNvSpPr txBox="1"/>
          <p:nvPr/>
        </p:nvSpPr>
        <p:spPr>
          <a:xfrm>
            <a:off x="27922" y="3289355"/>
            <a:ext cx="1632178" cy="44972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134.17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 TKO 133.8 – 133.02</a:t>
            </a:r>
          </a:p>
          <a:p>
            <a:r>
              <a:rPr kumimoji="1" lang="ko-KR" altLang="en-US" sz="700" b="1" u="sng" dirty="0" err="1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센트레아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121.05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5" name="직사각형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AF4ECAC-C9A4-C401-BEF9-9B74E7F75934}"/>
              </a:ext>
            </a:extLst>
          </p:cNvPr>
          <p:cNvSpPr/>
          <p:nvPr/>
        </p:nvSpPr>
        <p:spPr>
          <a:xfrm>
            <a:off x="1651788" y="3408673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8F7711A-A078-A852-471C-DDD7F032B1EA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56796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0" name="Google Shape;300;p19"/>
          <p:cNvGraphicFramePr/>
          <p:nvPr>
            <p:extLst>
              <p:ext uri="{D42A27DB-BD31-4B8C-83A1-F6EECF244321}">
                <p14:modId xmlns:p14="http://schemas.microsoft.com/office/powerpoint/2010/main" val="943093384"/>
              </p:ext>
            </p:extLst>
          </p:nvPr>
        </p:nvGraphicFramePr>
        <p:xfrm>
          <a:off x="0" y="611908"/>
          <a:ext cx="2332950" cy="14686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7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86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NGO : SID – TANGO </a:t>
                      </a:r>
                      <a:r>
                        <a:rPr lang="en-US" sz="800" dirty="0" err="1"/>
                        <a:t>tx</a:t>
                      </a:r>
                      <a:r>
                        <a:rPr lang="en-US" sz="800" dirty="0"/>
                        <a:t> (NADP 1)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OUMI 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- TANGO </a:t>
                      </a:r>
                      <a:r>
                        <a:rPr lang="en-US" sz="800" dirty="0" err="1"/>
                        <a:t>tx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356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356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(7000)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356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176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176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(7000)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176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CBE</a:t>
                      </a: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117.8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18 109.7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36 111.9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36(15’)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11483’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18(15’)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Start 30min, Prepare Intersection T/O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01" name="Google Shape;301;p19"/>
          <p:cNvGraphicFramePr/>
          <p:nvPr>
            <p:extLst>
              <p:ext uri="{D42A27DB-BD31-4B8C-83A1-F6EECF244321}">
                <p14:modId xmlns:p14="http://schemas.microsoft.com/office/powerpoint/2010/main" val="2642066230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RJGG(NGO) 12ft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700" dirty="0"/>
                        <a:t>SWISSPORT OPERATION</a:t>
                      </a:r>
                      <a:r>
                        <a:rPr lang="en-US" altLang="ko-Kore-KR" sz="900" dirty="0"/>
                        <a:t>     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dirty="0"/>
                        <a:t>   132.05    </a:t>
                      </a: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03" name="Google Shape;303;p19"/>
          <p:cNvGraphicFramePr/>
          <p:nvPr>
            <p:extLst>
              <p:ext uri="{D42A27DB-BD31-4B8C-83A1-F6EECF244321}">
                <p14:modId xmlns:p14="http://schemas.microsoft.com/office/powerpoint/2010/main" val="3777137728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91CF481-65C3-26D3-95AE-3671F3B5E010}"/>
              </a:ext>
            </a:extLst>
          </p:cNvPr>
          <p:cNvSpPr txBox="1"/>
          <p:nvPr/>
        </p:nvSpPr>
        <p:spPr>
          <a:xfrm>
            <a:off x="27922" y="2473269"/>
            <a:ext cx="1632178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120.0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33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.5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5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33.8 – 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20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52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5C69C5F-473C-23C7-E8DB-164948105765}"/>
              </a:ext>
            </a:extLst>
          </p:cNvPr>
          <p:cNvSpPr/>
          <p:nvPr/>
        </p:nvSpPr>
        <p:spPr>
          <a:xfrm>
            <a:off x="1622852" y="298620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3D2B1E1-5D0A-9574-5547-A89097C5B4BB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30644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3" name="Google Shape;273;p16"/>
          <p:cNvGraphicFramePr/>
          <p:nvPr>
            <p:extLst>
              <p:ext uri="{D42A27DB-BD31-4B8C-83A1-F6EECF244321}">
                <p14:modId xmlns:p14="http://schemas.microsoft.com/office/powerpoint/2010/main" val="2500721597"/>
              </p:ext>
            </p:extLst>
          </p:nvPr>
        </p:nvGraphicFramePr>
        <p:xfrm>
          <a:off x="4410" y="3667475"/>
          <a:ext cx="2305886" cy="18419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19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2226">
                  <a:extLst>
                    <a:ext uri="{9D8B030D-6E8A-4147-A177-3AD203B41FA5}">
                      <a16:colId xmlns:a16="http://schemas.microsoft.com/office/drawing/2014/main" val="1384067485"/>
                    </a:ext>
                  </a:extLst>
                </a:gridCol>
                <a:gridCol w="9055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FUK : RNAV STAR, RDR Vectoring from IKE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(PAVGA 13000ft)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Hold W of IKE published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16</a:t>
                      </a:r>
                      <a:endParaRPr sz="800" b="1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SARUP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dirty="0"/>
                        <a:t>ENTIX </a:t>
                      </a:r>
                      <a:endParaRPr lang="en-US" sz="800" b="0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RNP, LOC 16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34</a:t>
                      </a:r>
                      <a:endParaRPr sz="800" b="0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V34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HAWKS WEST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RWY34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dirty="0"/>
                        <a:t>HAWKS</a:t>
                      </a:r>
                      <a:endParaRPr lang="en-US" sz="800" b="0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VIS 34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RNP, LOC 34</a:t>
                      </a:r>
                      <a:endParaRPr kumimoji="0" lang="en-US" altLang="ko-Kore-KR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  16(15’)                 9186’</a:t>
                      </a: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                34(32’)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 24R(305’) 12014’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24L(293’) 8710’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DIS TH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16 : C6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(5505’), C7(6407’),  34 : C4(5193’), C3(6354’)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0" dirty="0">
                          <a:solidFill>
                            <a:srgbClr val="C00000"/>
                          </a:solidFill>
                        </a:rPr>
                        <a:t>DGC VOR out of 6NM A/P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VIS 34 : </a:t>
                      </a: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After IKE – RDR Vector Downwind – 1800ft – RWY Insight 1500</a:t>
                      </a:r>
                      <a:r>
                        <a:rPr lang="en-US" altLang="ko-KR" sz="800" b="0" dirty="0">
                          <a:solidFill>
                            <a:srgbClr val="0070C0"/>
                          </a:solidFill>
                        </a:rPr>
                        <a:t>ft – Before L/D CHK Complete before base (Do not Extend Downwind due Terrain)</a:t>
                      </a:r>
                      <a:endParaRPr sz="800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74" name="Google Shape;274;p16"/>
          <p:cNvGraphicFramePr/>
          <p:nvPr>
            <p:extLst>
              <p:ext uri="{D42A27DB-BD31-4B8C-83A1-F6EECF244321}">
                <p14:modId xmlns:p14="http://schemas.microsoft.com/office/powerpoint/2010/main" val="3161901041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4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RJFF(FUK) 30ft</a:t>
                      </a:r>
                      <a:endParaRPr lang="en-US" altLang="ko-Kore-KR" sz="14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FUK 132.05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6" name="Google Shape;276;p16"/>
          <p:cNvGraphicFramePr/>
          <p:nvPr/>
        </p:nvGraphicFramePr>
        <p:xfrm>
          <a:off x="0" y="635155"/>
          <a:ext cx="2332925" cy="24471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ICN : SID (33/34 NADP 1, 15/16 NADP 2)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OSPOT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OSPOT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33L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YJU R271</a:t>
                      </a:r>
                      <a:endParaRPr sz="800"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YJU R271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7737AA9-1E71-11AA-29CE-CB99BAAC9983}"/>
              </a:ext>
            </a:extLst>
          </p:cNvPr>
          <p:cNvSpPr txBox="1"/>
          <p:nvPr/>
        </p:nvSpPr>
        <p:spPr>
          <a:xfrm>
            <a:off x="-69798" y="3120125"/>
            <a:ext cx="1516762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125.37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Kobe 118.9 - FUK APP 119.65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RDR – 121.125</a:t>
            </a: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DBB501F-12C7-34CA-C78C-1FF1B317E880}"/>
              </a:ext>
            </a:extLst>
          </p:cNvPr>
          <p:cNvSpPr/>
          <p:nvPr/>
        </p:nvSpPr>
        <p:spPr>
          <a:xfrm>
            <a:off x="1622852" y="322926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C10F70C-499F-1525-282C-0C96F903AE74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72624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2" name="Google Shape;282;p17"/>
          <p:cNvGraphicFramePr/>
          <p:nvPr>
            <p:extLst>
              <p:ext uri="{D42A27DB-BD31-4B8C-83A1-F6EECF244321}">
                <p14:modId xmlns:p14="http://schemas.microsoft.com/office/powerpoint/2010/main" val="4198049161"/>
              </p:ext>
            </p:extLst>
          </p:nvPr>
        </p:nvGraphicFramePr>
        <p:xfrm>
          <a:off x="6595" y="623810"/>
          <a:ext cx="2330925" cy="1620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86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59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78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95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FUK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(Consider C2, C8 Intersection T/O)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HAKATA xx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158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158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 (10000)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158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34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338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338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 (10000)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338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DGC 114.5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16 111.7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34 108.9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dirty="0"/>
                        <a:t>3</a:t>
                      </a:r>
                      <a:r>
                        <a:rPr lang="en-US" sz="800" dirty="0"/>
                        <a:t>4 : SGE R050 </a:t>
                      </a:r>
                      <a:r>
                        <a:rPr lang="en-US" altLang="ko-Kore-KR" sz="800" b="0" dirty="0">
                          <a:solidFill>
                            <a:srgbClr val="C00000"/>
                          </a:solidFill>
                        </a:rPr>
                        <a:t>(DGC VOR out of 6NM A/P)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 16(15’)                 9186’                34(32’)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24R(305’)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24L(293’)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Caution GP HOLD LINE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Initial CTC TWR, “Ready for departure”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RWSL(Runway Status Lights) in operation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83" name="Google Shape;283;p17"/>
          <p:cNvGraphicFramePr/>
          <p:nvPr/>
        </p:nvGraphicFramePr>
        <p:xfrm>
          <a:off x="11589" y="342339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7463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84" name="Google Shape;284;p17"/>
          <p:cNvGraphicFramePr/>
          <p:nvPr>
            <p:extLst>
              <p:ext uri="{D42A27DB-BD31-4B8C-83A1-F6EECF244321}">
                <p14:modId xmlns:p14="http://schemas.microsoft.com/office/powerpoint/2010/main" val="2648965937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4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RJFF(FUK) 30ft</a:t>
                      </a:r>
                      <a:endParaRPr lang="en-US" altLang="ko-Kore-KR" sz="14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dirty="0"/>
                        <a:t>KE FUK 132.05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-15min, Voice -5min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C10DF35-4C8C-4BCD-35BF-D473906D8D90}"/>
              </a:ext>
            </a:extLst>
          </p:cNvPr>
          <p:cNvSpPr txBox="1"/>
          <p:nvPr/>
        </p:nvSpPr>
        <p:spPr>
          <a:xfrm>
            <a:off x="1313820" y="2239966"/>
            <a:ext cx="1764127" cy="532316"/>
          </a:xfrm>
          <a:prstGeom prst="rect">
            <a:avLst/>
          </a:prstGeom>
          <a:noFill/>
        </p:spPr>
        <p:txBody>
          <a:bodyPr wrap="squar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127.9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Kobe 118.9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125.37</a:t>
            </a:r>
          </a:p>
        </p:txBody>
      </p:sp>
      <p:pic>
        <p:nvPicPr>
          <p:cNvPr id="6" name="그림 5" descr="지도, 텍스트, 아틀라스, 폰트이(가) 표시된 사진&#10;&#10;자동 생성된 설명">
            <a:extLst>
              <a:ext uri="{FF2B5EF4-FFF2-40B4-BE49-F238E27FC236}">
                <a16:creationId xmlns:a16="http://schemas.microsoft.com/office/drawing/2014/main" id="{2243D6EB-2241-2B4F-64CB-B4455AE90D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5" y="2253266"/>
            <a:ext cx="1295905" cy="984569"/>
          </a:xfrm>
          <a:prstGeom prst="rect">
            <a:avLst/>
          </a:prstGeom>
        </p:spPr>
      </p:pic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71BB25A-EB2C-6C8E-4320-E80D2FF5995A}"/>
              </a:ext>
            </a:extLst>
          </p:cNvPr>
          <p:cNvSpPr/>
          <p:nvPr/>
        </p:nvSpPr>
        <p:spPr>
          <a:xfrm>
            <a:off x="1622852" y="298620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EADFD83-B1ED-4336-4BA9-069594F75EC9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82703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7" name="Google Shape;327;p22"/>
          <p:cNvGraphicFramePr/>
          <p:nvPr>
            <p:extLst>
              <p:ext uri="{D42A27DB-BD31-4B8C-83A1-F6EECF244321}">
                <p14:modId xmlns:p14="http://schemas.microsoft.com/office/powerpoint/2010/main" val="1863722361"/>
              </p:ext>
            </p:extLst>
          </p:nvPr>
        </p:nvGraphicFramePr>
        <p:xfrm>
          <a:off x="0" y="622240"/>
          <a:ext cx="2332925" cy="2640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ICN : SID (33/34 NADP 1, 15/16 NADP 2)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xE/A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5500/ATC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xY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EGOBA xC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EGOBA xH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28" name="Google Shape;328;p22"/>
          <p:cNvGraphicFramePr/>
          <p:nvPr>
            <p:extLst>
              <p:ext uri="{D42A27DB-BD31-4B8C-83A1-F6EECF244321}">
                <p14:modId xmlns:p14="http://schemas.microsoft.com/office/powerpoint/2010/main" val="3173449557"/>
              </p:ext>
            </p:extLst>
          </p:nvPr>
        </p:nvGraphicFramePr>
        <p:xfrm>
          <a:off x="1596" y="3665660"/>
          <a:ext cx="2331375" cy="1914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61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03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5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23574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AOJ :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Obstacle Around Airport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(High FE, Cold Temp)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Hold over MRE, MELOS, YACHI </a:t>
                      </a:r>
                      <a:r>
                        <a:rPr lang="en-US" altLang="ko-KR" sz="800" dirty="0">
                          <a:solidFill>
                            <a:srgbClr val="FFC000"/>
                          </a:solidFill>
                        </a:rPr>
                        <a:t>Confirm CRS, EFC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bg1"/>
                          </a:solidFill>
                        </a:rPr>
                        <a:t>CAT II,III Request Before 15min By Com</a:t>
                      </a:r>
                      <a:endParaRPr sz="800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36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60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NONE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MRE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YACHI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Y/Z 24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RNP Z 24 (AR)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60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06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MELOS SOUTH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YACHI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MELOS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RNP Z 06 (AR)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VOR Z 06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(5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)</a:t>
                      </a:r>
                      <a:endParaRPr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965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24(664’)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9843’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06(647’)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9654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24 : T2(5043’),T1(7043’),     06 : T3(5043’), T4(7043’)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555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ILS Y 24 Turn SPD : Max 200kts,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CHK MRE D12 Turn 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</a:rPr>
                        <a:t>시작</a:t>
                      </a:r>
                      <a:endParaRPr lang="en-US"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(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선회 반경으로 선회 </a:t>
                      </a:r>
                      <a:r>
                        <a:rPr lang="ko-KR" altLang="en-US" sz="800" b="1" dirty="0" err="1">
                          <a:solidFill>
                            <a:srgbClr val="C00000"/>
                          </a:solidFill>
                        </a:rPr>
                        <a:t>늦어짐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 주의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!,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SPD Modify)</a:t>
                      </a:r>
                      <a:endParaRPr lang="en-US" sz="800" b="1" dirty="0">
                        <a:solidFill>
                          <a:srgbClr val="C0000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RWY, TWY color Yellow, GND by TWR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29" name="Google Shape;329;p22"/>
          <p:cNvGraphicFramePr/>
          <p:nvPr>
            <p:extLst>
              <p:ext uri="{D42A27DB-BD31-4B8C-83A1-F6EECF244321}">
                <p14:modId xmlns:p14="http://schemas.microsoft.com/office/powerpoint/2010/main" val="53460487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RJSA(AOJ) </a:t>
                      </a:r>
                      <a:r>
                        <a:rPr lang="en-US" sz="1300" dirty="0">
                          <a:solidFill>
                            <a:srgbClr val="C00000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650ft</a:t>
                      </a:r>
                      <a:endParaRPr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/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JPN AIR AOJ 130.17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NO ATIS</a:t>
                      </a:r>
                      <a:endParaRPr sz="800" dirty="0">
                        <a:solidFill>
                          <a:srgbClr val="C0000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5CAF811-B5E1-B49C-3619-B63357E59B85}"/>
              </a:ext>
            </a:extLst>
          </p:cNvPr>
          <p:cNvSpPr txBox="1"/>
          <p:nvPr/>
        </p:nvSpPr>
        <p:spPr>
          <a:xfrm>
            <a:off x="-49726" y="3213958"/>
            <a:ext cx="1709122" cy="466657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134.17 - FUK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124.15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125.15 - 133.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02</a:t>
            </a: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132.3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SPR 133.3 -127.57 - </a:t>
            </a:r>
            <a:r>
              <a:rPr kumimoji="1" lang="en-US" altLang="ko-KR" sz="6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AOJ TWR 118.3</a:t>
            </a:r>
            <a:endParaRPr kumimoji="1" lang="ko-Kore-KR" altLang="en-US" sz="6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84A94EA-45D7-F3BD-DD6E-51EA2A229434}"/>
              </a:ext>
            </a:extLst>
          </p:cNvPr>
          <p:cNvSpPr/>
          <p:nvPr/>
        </p:nvSpPr>
        <p:spPr>
          <a:xfrm>
            <a:off x="1628639" y="339237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AEC4EB8-DA09-E905-09CF-DC62055CFFC1}"/>
              </a:ext>
            </a:extLst>
          </p:cNvPr>
          <p:cNvSpPr/>
          <p:nvPr/>
        </p:nvSpPr>
        <p:spPr>
          <a:xfrm>
            <a:off x="836756" y="27824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04441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6" name="Google Shape;336;p23"/>
          <p:cNvGraphicFramePr/>
          <p:nvPr>
            <p:extLst>
              <p:ext uri="{D42A27DB-BD31-4B8C-83A1-F6EECF244321}">
                <p14:modId xmlns:p14="http://schemas.microsoft.com/office/powerpoint/2010/main" val="4011996195"/>
              </p:ext>
            </p:extLst>
          </p:nvPr>
        </p:nvGraphicFramePr>
        <p:xfrm>
          <a:off x="0" y="611908"/>
          <a:ext cx="2332950" cy="1547978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86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69201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AOJ : SID (NADP 1)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454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IWAKI xx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241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241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241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246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06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061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061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061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297352997"/>
                  </a:ext>
                </a:extLst>
              </a:tr>
              <a:tr h="186988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MRE 114.1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24 111.9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377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24(664’)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9843’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06(647’)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045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EO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24 : MRE 241/2, </a:t>
                      </a:r>
                      <a:r>
                        <a:rPr lang="en-US" altLang="ko-Kore-KR" sz="800" dirty="0"/>
                        <a:t>MRE R008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06 : MRE 061/1, R350, </a:t>
                      </a:r>
                      <a:r>
                        <a:rPr lang="en-US" altLang="ko-Kore-KR" sz="800" dirty="0"/>
                        <a:t>MRE R008</a:t>
                      </a:r>
                      <a:r>
                        <a:rPr lang="en-US" sz="800" dirty="0"/>
                        <a:t> 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1699774"/>
                  </a:ext>
                </a:extLst>
              </a:tr>
              <a:tr h="153777"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accent1"/>
                          </a:solidFill>
                        </a:rPr>
                        <a:t>ATC </a:t>
                      </a:r>
                      <a:r>
                        <a:rPr lang="ko-KR" altLang="en-US" sz="800" b="1">
                          <a:solidFill>
                            <a:schemeClr val="accent1"/>
                          </a:solidFill>
                        </a:rPr>
                        <a:t>순서 </a:t>
                      </a:r>
                      <a:r>
                        <a:rPr lang="ko-KR" altLang="en-US" sz="800" b="1" dirty="0">
                          <a:solidFill>
                            <a:schemeClr val="accent1"/>
                          </a:solidFill>
                        </a:rPr>
                        <a:t>특이함</a:t>
                      </a:r>
                      <a:r>
                        <a:rPr lang="en-US" altLang="ko-KR" sz="800" b="1" dirty="0">
                          <a:solidFill>
                            <a:schemeClr val="accent1"/>
                          </a:solidFill>
                        </a:rPr>
                        <a:t>.</a:t>
                      </a:r>
                      <a:r>
                        <a:rPr lang="ko-KR" altLang="en-US" sz="800" b="1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sz="800" b="1" dirty="0">
                          <a:solidFill>
                            <a:schemeClr val="accent1"/>
                          </a:solidFill>
                        </a:rPr>
                        <a:t>Deicing at the Gate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37" name="Google Shape;337;p23"/>
          <p:cNvGraphicFramePr/>
          <p:nvPr>
            <p:extLst>
              <p:ext uri="{D42A27DB-BD31-4B8C-83A1-F6EECF244321}">
                <p14:modId xmlns:p14="http://schemas.microsoft.com/office/powerpoint/2010/main" val="2876772314"/>
              </p:ext>
            </p:extLst>
          </p:nvPr>
        </p:nvGraphicFramePr>
        <p:xfrm>
          <a:off x="2665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RJSA(AOJ) </a:t>
                      </a:r>
                      <a:r>
                        <a:rPr lang="en-US" altLang="ko-Kore-KR" sz="1300" dirty="0">
                          <a:solidFill>
                            <a:srgbClr val="C00000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650ft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900" dirty="0"/>
                        <a:t>JPN AIR AOJ 130.17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NO ATIS, TWR 118.3 Voice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39" name="Google Shape;339;p23"/>
          <p:cNvGraphicFramePr/>
          <p:nvPr/>
        </p:nvGraphicFramePr>
        <p:xfrm>
          <a:off x="-5861" y="3398687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xE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xH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MUNAN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GUKDO 180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 dirty="0"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F15FB2D-E42F-675C-3FFB-9ECEC0B206B8}"/>
              </a:ext>
            </a:extLst>
          </p:cNvPr>
          <p:cNvSpPr txBox="1"/>
          <p:nvPr/>
        </p:nvSpPr>
        <p:spPr>
          <a:xfrm>
            <a:off x="908959" y="2137789"/>
            <a:ext cx="1451038" cy="1017064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TWR 118.3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SPR 127.57 – 133.3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132.3 – 132.45 – 133.02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133.8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1F8CD04-2D37-9A88-545F-6BD77E8DA77E}"/>
              </a:ext>
            </a:extLst>
          </p:cNvPr>
          <p:cNvSpPr/>
          <p:nvPr/>
        </p:nvSpPr>
        <p:spPr>
          <a:xfrm>
            <a:off x="1622852" y="2968839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617BE5F-5E96-D9F3-56F3-A5CEBCCEF63A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pic>
        <p:nvPicPr>
          <p:cNvPr id="6" name="그림 5" descr="텍스트, 지도, 도표, 폰트이(가) 표시된 사진&#10;&#10;자동 생성된 설명">
            <a:extLst>
              <a:ext uri="{FF2B5EF4-FFF2-40B4-BE49-F238E27FC236}">
                <a16:creationId xmlns:a16="http://schemas.microsoft.com/office/drawing/2014/main" id="{C8115353-69BE-87FD-05F8-01C1A3AB70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383" y="2157696"/>
            <a:ext cx="966479" cy="89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0598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지도, 폰트, 도표이(가) 표시된 사진&#10;&#10;자동 생성된 설명">
            <a:extLst>
              <a:ext uri="{FF2B5EF4-FFF2-40B4-BE49-F238E27FC236}">
                <a16:creationId xmlns:a16="http://schemas.microsoft.com/office/drawing/2014/main" id="{EFBAAA5A-4D19-0577-BE44-3A3B77331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00" y="3235347"/>
            <a:ext cx="526844" cy="525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566E64-8738-9A9D-AA0F-1948B59B16C4}"/>
              </a:ext>
            </a:extLst>
          </p:cNvPr>
          <p:cNvSpPr txBox="1"/>
          <p:nvPr/>
        </p:nvSpPr>
        <p:spPr>
          <a:xfrm>
            <a:off x="579347" y="3254455"/>
            <a:ext cx="1757212" cy="44972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CJU 124.52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120.95</a:t>
            </a:r>
          </a:p>
          <a:p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125.625 - 125.4 – 126.65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106" name="Google Shape;106;p2"/>
          <p:cNvGraphicFramePr/>
          <p:nvPr>
            <p:extLst>
              <p:ext uri="{D42A27DB-BD31-4B8C-83A1-F6EECF244321}">
                <p14:modId xmlns:p14="http://schemas.microsoft.com/office/powerpoint/2010/main" val="3352990358"/>
              </p:ext>
            </p:extLst>
          </p:nvPr>
        </p:nvGraphicFramePr>
        <p:xfrm>
          <a:off x="0" y="1055589"/>
          <a:ext cx="2335800" cy="2202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3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GMP : SID (NADP 1)</a:t>
                      </a:r>
                      <a:endParaRPr sz="800" u="none" strike="noStrike" cap="none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BULTI xT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(BULTI xQ)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324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BULTI xU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(BULTI xZ)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144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KIP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113.6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32R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14L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32L/R : KIP324/4, R225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YJU R271</a:t>
                      </a:r>
                      <a:endParaRPr sz="800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14L/R : KIP144/4,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P73 /2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32L(41’)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14R(34’)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APRON(130.875) -&gt; GND(121.9)  -&gt; TWR (All by ATC)  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07" name="Google Shape;107;p2"/>
          <p:cNvGraphicFramePr/>
          <p:nvPr>
            <p:extLst>
              <p:ext uri="{D42A27DB-BD31-4B8C-83A1-F6EECF244321}">
                <p14:modId xmlns:p14="http://schemas.microsoft.com/office/powerpoint/2010/main" val="2739915381"/>
              </p:ext>
            </p:extLst>
          </p:nvPr>
        </p:nvGraphicFramePr>
        <p:xfrm>
          <a:off x="4472" y="3732015"/>
          <a:ext cx="2331327" cy="1786309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69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6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28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72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94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9187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47220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SHA : STAR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SPD Rest From IAF(210kts), 180kts, 160kts</a:t>
                      </a: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82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Z 18L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PUD 61A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SS204</a:t>
                      </a:r>
                      <a:endParaRPr sz="458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u="none" strike="noStrike" cap="none" dirty="0"/>
                        <a:t>above 2960ft  </a:t>
                      </a:r>
                      <a:r>
                        <a:rPr lang="en-US" altLang="ko-KR" sz="700" b="1" u="none" strike="noStrike" cap="none" dirty="0"/>
                        <a:t>PUD QRH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u="none" strike="noStrike" cap="none" dirty="0"/>
                        <a:t>Below 2960ft</a:t>
                      </a:r>
                      <a:r>
                        <a:rPr lang="ko-KR" altLang="en-US" sz="700" b="1" u="none" strike="noStrike" cap="none" dirty="0"/>
                        <a:t> </a:t>
                      </a:r>
                      <a:r>
                        <a:rPr lang="en-US" altLang="ko-KR" sz="700" b="1" u="none" strike="noStrike" cap="none" dirty="0"/>
                        <a:t>SHA QRH</a:t>
                      </a:r>
                      <a:endParaRPr sz="700" b="1" u="none" strike="noStrike" cap="none" dirty="0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82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Z 36R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PUD 71A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SS405</a:t>
                      </a:r>
                      <a:endParaRPr sz="458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u="none" strike="noStrike" cap="none" dirty="0"/>
                        <a:t>Below 2960ft</a:t>
                      </a:r>
                      <a:r>
                        <a:rPr lang="ko-KR" altLang="en-US" sz="700" b="1" u="none" strike="noStrike" cap="none" dirty="0"/>
                        <a:t> </a:t>
                      </a:r>
                      <a:r>
                        <a:rPr lang="en-US" altLang="ko-KR" sz="700" b="1" u="none" strike="noStrike" cap="none" dirty="0"/>
                        <a:t>SHA QRH</a:t>
                      </a:r>
                      <a:endParaRPr sz="700" b="1" u="none" strike="noStrike" cap="none" dirty="0"/>
                    </a:p>
                  </a:txBody>
                  <a:tcPr marL="36000" marR="36000" marT="36000" marB="36000" anchor="ctr"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142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18L(6’)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36R(9’)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8627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chemeClr val="dk1"/>
                          </a:solidFill>
                        </a:rPr>
                        <a:t>18L: A3(6555’), A4(7578’) 36R: A2(5738’), A1(7089’)</a:t>
                      </a:r>
                      <a:r>
                        <a:rPr lang="en-US" sz="800" u="none" strike="noStrike" cap="none" dirty="0">
                          <a:solidFill>
                            <a:srgbClr val="0070C0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1464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Traffic PTN West of RWY, Landing East RWY Normally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rgbClr val="FF0000"/>
                          </a:solidFill>
                        </a:rPr>
                        <a:t>Des 550m (1800ft)</a:t>
                      </a:r>
                      <a:r>
                        <a:rPr lang="ko-KR" altLang="en-US" sz="800" u="none" strike="noStrike" cap="none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800" u="none" strike="noStrike" cap="none" dirty="0">
                          <a:solidFill>
                            <a:srgbClr val="FF0000"/>
                          </a:solidFill>
                        </a:rPr>
                        <a:t>”five five zero meters”</a:t>
                      </a:r>
                      <a:endParaRPr lang="en-US" sz="800" u="none" strike="noStrike" cap="none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L08, L09 not available B737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Shall CTC Apron Before Entering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08" name="Google Shape;108;p2"/>
          <p:cNvGraphicFramePr/>
          <p:nvPr>
            <p:extLst>
              <p:ext uri="{D42A27DB-BD31-4B8C-83A1-F6EECF244321}">
                <p14:modId xmlns:p14="http://schemas.microsoft.com/office/powerpoint/2010/main" val="2350246762"/>
              </p:ext>
            </p:extLst>
          </p:nvPr>
        </p:nvGraphicFramePr>
        <p:xfrm>
          <a:off x="-2501" y="16504"/>
          <a:ext cx="2328850" cy="5181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0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ZSSS(SHA) 10ft</a:t>
                      </a:r>
                      <a:endParaRPr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/>
                        <a:t>KE GMP 131.15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u="none" strike="noStrike" cap="none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-15분 가능 TOBT 5분 차이시 CTC Comm</a:t>
                      </a:r>
                      <a:endParaRPr sz="80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/>
                        <a:t>China Eastern 131.5</a:t>
                      </a:r>
                      <a:endParaRPr sz="9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9" name="Google Shape;109;p2"/>
          <p:cNvSpPr txBox="1"/>
          <p:nvPr/>
        </p:nvSpPr>
        <p:spPr>
          <a:xfrm>
            <a:off x="649003" y="585439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32R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Takeoff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8DBB2BF-F0A6-705A-4F11-C79FF42F15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563" y="602614"/>
            <a:ext cx="451728" cy="451728"/>
          </a:xfrm>
          <a:prstGeom prst="rect">
            <a:avLst/>
          </a:prstGeom>
        </p:spPr>
      </p:pic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86B7CDB-B447-2DE4-526B-0C8FBADA1700}"/>
              </a:ext>
            </a:extLst>
          </p:cNvPr>
          <p:cNvSpPr/>
          <p:nvPr/>
        </p:nvSpPr>
        <p:spPr>
          <a:xfrm>
            <a:off x="1651787" y="325820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6EAE01E-69D0-D8DB-FED0-BC0AA46D14DA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31324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4F0C59D-6ED8-A7D5-E872-D3DA53B8EB0E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59806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1742688119"/>
              </p:ext>
            </p:extLst>
          </p:nvPr>
        </p:nvGraphicFramePr>
        <p:xfrm>
          <a:off x="-4045" y="1054227"/>
          <a:ext cx="2328848" cy="1864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737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4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41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67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4259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1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459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3417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99558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SHA : SID (NADP 1)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N DEP Freq : 126.65 South DEP : 121.10</a:t>
                      </a:r>
                      <a:r>
                        <a:rPr lang="ko-KR" altLang="en-US" sz="800" b="0" u="none" strike="noStrike" cap="none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altLang="ko-KR" sz="800" b="0" u="none" strike="noStrike" cap="none" dirty="0">
                          <a:solidFill>
                            <a:srgbClr val="FFC000"/>
                          </a:solidFill>
                        </a:rPr>
                        <a:t>(</a:t>
                      </a:r>
                      <a:r>
                        <a:rPr lang="ko-KR" altLang="en-US" sz="800" b="0" u="none" strike="noStrike" cap="none" dirty="0">
                          <a:solidFill>
                            <a:srgbClr val="FFC000"/>
                          </a:solidFill>
                        </a:rPr>
                        <a:t>넘겨줌</a:t>
                      </a:r>
                      <a:r>
                        <a:rPr lang="en-US" altLang="ko-KR" sz="800" b="0" u="none" strike="noStrike" cap="none" dirty="0">
                          <a:solidFill>
                            <a:srgbClr val="FFC000"/>
                          </a:solidFill>
                        </a:rPr>
                        <a:t>)</a:t>
                      </a:r>
                      <a:endParaRPr sz="800" b="0" u="none" strike="noStrike" cap="none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18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LAMEN 61D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183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183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183</a:t>
                      </a:r>
                      <a:endParaRPr sz="800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181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36L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LAMEN 73D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003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003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003</a:t>
                      </a:r>
                      <a:endParaRPr sz="800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2181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LAMEN 71D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003</a:t>
                      </a:r>
                      <a:endParaRPr sz="800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003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or 4900</a:t>
                      </a:r>
                      <a:endParaRPr lang="ko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4900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003</a:t>
                      </a:r>
                      <a:endParaRPr sz="800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109490131"/>
                  </a:ext>
                </a:extLst>
              </a:tr>
              <a:tr h="173254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SHA 117.2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18L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36R 110.3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254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18R (9’)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10827’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36L (76’)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3254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RWY 36L LAMEN 71D : </a:t>
                      </a:r>
                      <a:r>
                        <a:rPr lang="en-US" sz="700" u="none" strike="noStrike" cap="none" dirty="0">
                          <a:solidFill>
                            <a:srgbClr val="FF0000"/>
                          </a:solidFill>
                        </a:rPr>
                        <a:t>L/H Turn Below 200m(660ft) in DCL</a:t>
                      </a:r>
                      <a:endParaRPr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8" name="Google Shape;118;p3"/>
          <p:cNvGraphicFramePr/>
          <p:nvPr>
            <p:extLst>
              <p:ext uri="{D42A27DB-BD31-4B8C-83A1-F6EECF244321}">
                <p14:modId xmlns:p14="http://schemas.microsoft.com/office/powerpoint/2010/main" val="1499141600"/>
              </p:ext>
            </p:extLst>
          </p:nvPr>
        </p:nvGraphicFramePr>
        <p:xfrm>
          <a:off x="4999" y="3494395"/>
          <a:ext cx="2328849" cy="2058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7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87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832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4406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GMP : STAR</a:t>
                      </a:r>
                      <a:endParaRPr sz="800" u="none" strike="noStrike" cap="none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32L/R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xT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BUMSI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14R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xU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DOKDO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32L(41’)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14R(34’)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3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KIP /8(RWY 32), YJU R271, P73 /2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 : D3(6532’), E2(9117’), 32R : E1(6614’)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 : C1(6578’)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32L/R : 8 KIP L/G, 14R : LOC CAPT L/G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FAF : Final Flap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TWR -&gt; GND -&gt; APRON (All by ATC)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Except RWY14R Landing (Until R)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1925420226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ZSSS(SHA) 10ft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China Eastern 131.5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-20분, No READBACK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0" name="Google Shape;120;p3"/>
          <p:cNvSpPr txBox="1"/>
          <p:nvPr/>
        </p:nvSpPr>
        <p:spPr>
          <a:xfrm>
            <a:off x="-35514" y="602871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32L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Landing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pic>
        <p:nvPicPr>
          <p:cNvPr id="3" name="그림 2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3EEA343B-3551-68D7-E68E-46FF869A3D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2416" y="584746"/>
            <a:ext cx="492402" cy="4924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-27918" y="2832225"/>
            <a:ext cx="1930337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126.65(121.1)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125.4 –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.625 – 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20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.95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 – 124.52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5" name="직사각형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524A9E4-C510-C0BA-5B92-621F24258317}"/>
              </a:ext>
            </a:extLst>
          </p:cNvPr>
          <p:cNvSpPr/>
          <p:nvPr/>
        </p:nvSpPr>
        <p:spPr>
          <a:xfrm>
            <a:off x="1651787" y="320611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1856BBB-56E6-4488-8A2D-04F7685B1F50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3355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지도, 폰트, 도표이(가) 표시된 사진&#10;&#10;자동 생성된 설명">
            <a:extLst>
              <a:ext uri="{FF2B5EF4-FFF2-40B4-BE49-F238E27FC236}">
                <a16:creationId xmlns:a16="http://schemas.microsoft.com/office/drawing/2014/main" id="{EFBAAA5A-4D19-0577-BE44-3A3B77331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659" y="3044798"/>
            <a:ext cx="612949" cy="611649"/>
          </a:xfrm>
          <a:prstGeom prst="rect">
            <a:avLst/>
          </a:prstGeom>
        </p:spPr>
      </p:pic>
      <p:graphicFrame>
        <p:nvGraphicFramePr>
          <p:cNvPr id="106" name="Google Shape;106;p2"/>
          <p:cNvGraphicFramePr/>
          <p:nvPr>
            <p:extLst>
              <p:ext uri="{D42A27DB-BD31-4B8C-83A1-F6EECF244321}">
                <p14:modId xmlns:p14="http://schemas.microsoft.com/office/powerpoint/2010/main" val="2861644864"/>
              </p:ext>
            </p:extLst>
          </p:nvPr>
        </p:nvGraphicFramePr>
        <p:xfrm>
          <a:off x="0" y="1055589"/>
          <a:ext cx="2335800" cy="2008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3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GMP : SID (NADP 1)</a:t>
                      </a:r>
                      <a:endParaRPr sz="800" u="none" strike="noStrike" cap="none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xT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(NOPIK </a:t>
                      </a:r>
                      <a:r>
                        <a:rPr lang="en-US" sz="800" u="none" strike="noStrike" cap="none" dirty="0" err="1"/>
                        <a:t>xQ</a:t>
                      </a:r>
                      <a:r>
                        <a:rPr lang="en-US" sz="800" u="none" strike="noStrike" cap="none" dirty="0"/>
                        <a:t>)</a:t>
                      </a:r>
                      <a:endParaRPr sz="800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324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14L/R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xU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KIP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113.6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32R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14L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32L/R : KIP324/4, R225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YJU R271</a:t>
                      </a:r>
                      <a:endParaRPr sz="800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14L/R : KIP144/4,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P73 /2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32L(41’)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14R(34’)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APRON(130.875) -&gt; GND(121.9)  -&gt; TWR (All by ATC)  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08" name="Google Shape;108;p2"/>
          <p:cNvGraphicFramePr/>
          <p:nvPr>
            <p:extLst>
              <p:ext uri="{D42A27DB-BD31-4B8C-83A1-F6EECF244321}">
                <p14:modId xmlns:p14="http://schemas.microsoft.com/office/powerpoint/2010/main" val="3630342212"/>
              </p:ext>
            </p:extLst>
          </p:nvPr>
        </p:nvGraphicFramePr>
        <p:xfrm>
          <a:off x="-2501" y="16504"/>
          <a:ext cx="2328850" cy="5638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0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/>
                        <a:t>KE GMP 131.15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u="none" strike="noStrike" cap="none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-15분 가능 TOBT 5분 차이시 CTC Comm</a:t>
                      </a:r>
                      <a:endParaRPr sz="80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/>
                        <a:t>Air China Beijing 131.5</a:t>
                      </a:r>
                      <a:endParaRPr sz="9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9" name="Google Shape;109;p2"/>
          <p:cNvSpPr txBox="1"/>
          <p:nvPr/>
        </p:nvSpPr>
        <p:spPr>
          <a:xfrm>
            <a:off x="649003" y="585439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32R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Takeoff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8DBB2BF-F0A6-705A-4F11-C79FF42F15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563" y="602614"/>
            <a:ext cx="451728" cy="451728"/>
          </a:xfrm>
          <a:prstGeom prst="rect">
            <a:avLst/>
          </a:prstGeom>
        </p:spPr>
      </p:pic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86B7CDB-B447-2DE4-526B-0C8FBADA1700}"/>
              </a:ext>
            </a:extLst>
          </p:cNvPr>
          <p:cNvSpPr/>
          <p:nvPr/>
        </p:nvSpPr>
        <p:spPr>
          <a:xfrm>
            <a:off x="1677187" y="347410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8890A9-B69E-05D9-E60A-AD033088563C}"/>
              </a:ext>
            </a:extLst>
          </p:cNvPr>
          <p:cNvSpPr txBox="1"/>
          <p:nvPr/>
        </p:nvSpPr>
        <p:spPr>
          <a:xfrm>
            <a:off x="514186" y="3018847"/>
            <a:ext cx="1837362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133.72 – 128.15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Final 119.0</a:t>
            </a:r>
          </a:p>
        </p:txBody>
      </p:sp>
      <p:graphicFrame>
        <p:nvGraphicFramePr>
          <p:cNvPr id="7" name="Google Shape;292;p18">
            <a:extLst>
              <a:ext uri="{FF2B5EF4-FFF2-40B4-BE49-F238E27FC236}">
                <a16:creationId xmlns:a16="http://schemas.microsoft.com/office/drawing/2014/main" id="{E94EF807-A170-3ABE-7636-38E13F4116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8067178"/>
              </p:ext>
            </p:extLst>
          </p:nvPr>
        </p:nvGraphicFramePr>
        <p:xfrm>
          <a:off x="4472" y="3750136"/>
          <a:ext cx="2333879" cy="18190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3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PEK : STAR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(RW01/19 main (RW36L/18R))</a:t>
                      </a:r>
                      <a:endParaRPr sz="800" b="0" dirty="0">
                        <a:solidFill>
                          <a:schemeClr val="accent4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01</a:t>
                      </a:r>
                      <a:r>
                        <a:rPr lang="en-US" sz="800" b="0" dirty="0"/>
                        <a:t>(36L)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DUMAP </a:t>
                      </a:r>
                      <a:r>
                        <a:rPr lang="en-US" sz="800" b="1" dirty="0" err="1"/>
                        <a:t>xZA</a:t>
                      </a:r>
                      <a:endParaRPr 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AA421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01</a:t>
                      </a:r>
                      <a:r>
                        <a:rPr lang="en-US" sz="800" b="0" dirty="0"/>
                        <a:t>(Y 36L)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8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19</a:t>
                      </a:r>
                      <a:r>
                        <a:rPr lang="en-US" sz="800" b="0" dirty="0"/>
                        <a:t>(</a:t>
                      </a:r>
                      <a:r>
                        <a:rPr lang="en-US" altLang="ko-KR" sz="800" b="0" dirty="0"/>
                        <a:t>18R)</a:t>
                      </a:r>
                      <a:r>
                        <a:rPr lang="en-US" sz="800" b="0" dirty="0"/>
                        <a:t>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DUMAP </a:t>
                      </a:r>
                      <a:r>
                        <a:rPr lang="en-US" altLang="ko-Kore-KR" sz="800" b="1" dirty="0" err="1"/>
                        <a:t>xZA</a:t>
                      </a:r>
                      <a:endParaRPr lang="en-US" altLang="ko-Kore-KR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AA521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19</a:t>
                      </a:r>
                      <a:r>
                        <a:rPr lang="en-US" altLang="ko-Kore-KR" sz="800" b="0" dirty="0"/>
                        <a:t>(Y 18R)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01(84’)      12467’      19(94’)</a:t>
                      </a:r>
                      <a:r>
                        <a:rPr lang="ko-KR" altLang="en-US" sz="8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3.2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rgbClr val="00B050"/>
                          </a:solidFill>
                        </a:rPr>
                        <a:t>36L(107’)      10499’      18R(115’)     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13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FIX : </a:t>
                      </a:r>
                      <a:r>
                        <a:rPr kumimoji="0" lang="en-US" altLang="ko-Kore-KR" sz="8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RWxx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/8(180kts), /6(160kts) 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TMA Max 280kts</a:t>
                      </a: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01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Q5(5223’), Q6(7024’), 19 :Q4(5298’), Q3(7103’)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36L : P6(6276’), P7(7719’), 18R : P3(6223’), P2(7552’)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off Procedure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(GND Air Cond’ &amp; GPU)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dirty="0"/>
                        <a:t>Standard TAXI RTE in Jeppesen Chart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99F49BE-0B71-5C35-0AFE-AD9A502DB629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8932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" name="Google Shape;88;p1"/>
          <p:cNvGraphicFramePr/>
          <p:nvPr>
            <p:extLst>
              <p:ext uri="{D42A27DB-BD31-4B8C-83A1-F6EECF244321}">
                <p14:modId xmlns:p14="http://schemas.microsoft.com/office/powerpoint/2010/main" val="3447356902"/>
              </p:ext>
            </p:extLst>
          </p:nvPr>
        </p:nvGraphicFramePr>
        <p:xfrm>
          <a:off x="98101" y="132867"/>
          <a:ext cx="2132650" cy="3683282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066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325">
                  <a:extLst>
                    <a:ext uri="{9D8B030D-6E8A-4147-A177-3AD203B41FA5}">
                      <a16:colId xmlns:a16="http://schemas.microsoft.com/office/drawing/2014/main" val="2400549661"/>
                    </a:ext>
                  </a:extLst>
                </a:gridCol>
              </a:tblGrid>
              <a:tr h="433328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Japan</a:t>
                      </a:r>
                      <a:endParaRPr sz="24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297171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GMP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KIX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PUS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NRT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KIX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NRT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CTS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HND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63828124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NGO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FUK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23778637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70C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AOJ</a:t>
                      </a:r>
                      <a:endParaRPr lang="en-US" altLang="ko-Kore-KR" sz="2000" b="1" i="0" u="none" strike="noStrike" cap="none" dirty="0">
                        <a:solidFill>
                          <a:srgbClr val="0070C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38432142"/>
                  </a:ext>
                </a:extLst>
              </a:tr>
            </a:tbl>
          </a:graphicData>
        </a:graphic>
      </p:graphicFrame>
      <p:graphicFrame>
        <p:nvGraphicFramePr>
          <p:cNvPr id="2" name="Google Shape;90;p1">
            <a:extLst>
              <a:ext uri="{FF2B5EF4-FFF2-40B4-BE49-F238E27FC236}">
                <a16:creationId xmlns:a16="http://schemas.microsoft.com/office/drawing/2014/main" id="{6CA0DC8E-BCD6-E1AE-3D54-6AB9A8CC02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5323417"/>
              </p:ext>
            </p:extLst>
          </p:nvPr>
        </p:nvGraphicFramePr>
        <p:xfrm>
          <a:off x="185895" y="4446365"/>
          <a:ext cx="1969476" cy="5563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9694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8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PA</a:t>
                      </a:r>
                      <a:endParaRPr sz="14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4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Next Page</a:t>
                      </a: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F3491A8-D925-6BB2-F309-8A3F0C288540}"/>
              </a:ext>
            </a:extLst>
          </p:cNvPr>
          <p:cNvSpPr/>
          <p:nvPr/>
        </p:nvSpPr>
        <p:spPr>
          <a:xfrm>
            <a:off x="847353" y="522010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89005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4F0C59D-6ED8-A7D5-E872-D3DA53B8EB0E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65149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Google Shape;118;p3"/>
          <p:cNvGraphicFramePr/>
          <p:nvPr>
            <p:extLst>
              <p:ext uri="{D42A27DB-BD31-4B8C-83A1-F6EECF244321}">
                <p14:modId xmlns:p14="http://schemas.microsoft.com/office/powerpoint/2010/main" val="3457008859"/>
              </p:ext>
            </p:extLst>
          </p:nvPr>
        </p:nvGraphicFramePr>
        <p:xfrm>
          <a:off x="4999" y="3494395"/>
          <a:ext cx="2328849" cy="2058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7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87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832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4406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GMP : STAR</a:t>
                      </a:r>
                      <a:endParaRPr sz="800" u="none" strike="noStrike" cap="none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32L/R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REBIT </a:t>
                      </a:r>
                      <a:r>
                        <a:rPr lang="en-US" sz="800" b="1" u="none" strike="noStrike" cap="none" dirty="0" err="1"/>
                        <a:t>xT</a:t>
                      </a:r>
                      <a:r>
                        <a:rPr lang="en-US" sz="800" b="1" u="none" strike="noStrike" cap="none" dirty="0"/>
                        <a:t>(</a:t>
                      </a:r>
                      <a:r>
                        <a:rPr lang="en-US" sz="800" b="1" u="none" strike="noStrike" cap="none" dirty="0" err="1"/>
                        <a:t>xQ</a:t>
                      </a:r>
                      <a:r>
                        <a:rPr lang="en-US" sz="800" b="1" u="none" strike="noStrike" cap="none" dirty="0"/>
                        <a:t>)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BUMSI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REBIT 170</a:t>
                      </a:r>
                      <a:endParaRPr sz="458" b="1" u="none" strike="noStrike" cap="none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14R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REBIT </a:t>
                      </a:r>
                      <a:r>
                        <a:rPr lang="en-US" sz="800" b="1" u="none" strike="noStrike" cap="none" dirty="0" err="1"/>
                        <a:t>xU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DOKDO</a:t>
                      </a:r>
                      <a:endParaRPr sz="458" b="1" u="none" strike="noStrike" cap="none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58" b="1" u="none" strike="noStrike" cap="none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32L(41’)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14R(34’)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3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KIP /8(RWY 32), YJU R271, P73 /2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 : D3(6532’), E2(9117’), 32R : E1(6614’)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 : C1(6578’)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32L/R : 8 KIP L/G, 14R : LOC CAPT L/G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FAF : Final Flap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TWR -&gt; GND -&gt; APRON (All by ATC)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Except RWY14R Landing (Until R)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3610925021"/>
              </p:ext>
            </p:extLst>
          </p:nvPr>
        </p:nvGraphicFramePr>
        <p:xfrm>
          <a:off x="-2501" y="16505"/>
          <a:ext cx="2328850" cy="735969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200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93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Air China Beijing 131.5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-30분, Voice -10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</a:t>
                      </a:r>
                      <a:endParaRPr lang="en-US" altLang="ko-KR" sz="7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(COBT/STD 15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 차이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CTC Comm)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0" name="Google Shape;120;p3"/>
          <p:cNvSpPr txBox="1"/>
          <p:nvPr/>
        </p:nvSpPr>
        <p:spPr>
          <a:xfrm>
            <a:off x="-35514" y="691771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32L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Landing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sp>
        <p:nvSpPr>
          <p:cNvPr id="5" name="직사각형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524A9E4-C510-C0BA-5B92-621F24258317}"/>
              </a:ext>
            </a:extLst>
          </p:cNvPr>
          <p:cNvSpPr/>
          <p:nvPr/>
        </p:nvSpPr>
        <p:spPr>
          <a:xfrm>
            <a:off x="1651787" y="311086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2" name="Google Shape;117;p3">
            <a:extLst>
              <a:ext uri="{FF2B5EF4-FFF2-40B4-BE49-F238E27FC236}">
                <a16:creationId xmlns:a16="http://schemas.microsoft.com/office/drawing/2014/main" id="{75E8D5F0-0A96-9573-9A14-052BC186AC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4734910"/>
              </p:ext>
            </p:extLst>
          </p:nvPr>
        </p:nvGraphicFramePr>
        <p:xfrm>
          <a:off x="-4046" y="1139860"/>
          <a:ext cx="2335723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PEK : SID (NADP 1)  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RW36R/18L </a:t>
                      </a:r>
                      <a:r>
                        <a:rPr lang="en-US" sz="800" u="none" strike="noStrike" cap="none" dirty="0" err="1">
                          <a:solidFill>
                            <a:schemeClr val="accent4"/>
                          </a:solidFill>
                        </a:rPr>
                        <a:t>Intersec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 T/O W2, W7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/>
                        <a:t>36R</a:t>
                      </a:r>
                      <a:endParaRPr lang="en-US" sz="800" b="1" u="none" strike="noStrike" cap="none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(01)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xWD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359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(19)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xZD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179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PEK 114.7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36R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111.55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18L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01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36R : PEK 325/11, 36L : PEK 326/13, 01 : PEK 323/9 R124</a:t>
                      </a:r>
                      <a:endParaRPr sz="800" b="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186816789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36R(98’)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01(84’)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18L(110’)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19(94’)</a:t>
                      </a:r>
                      <a:endParaRPr sz="8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COBT from ATIS “Enroute”, Bad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Wx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 DOTRA SID</a:t>
                      </a:r>
                      <a:endParaRPr b="1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236DCDA-A924-2E89-F3AC-73E7B1A264ED}"/>
              </a:ext>
            </a:extLst>
          </p:cNvPr>
          <p:cNvSpPr txBox="1"/>
          <p:nvPr/>
        </p:nvSpPr>
        <p:spPr>
          <a:xfrm>
            <a:off x="617160" y="2835053"/>
            <a:ext cx="1412566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124.4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123.2 –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132.8 – APP 119.75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7" name="그림 6" descr="텍스트, 지도, 도표, 라인이(가) 표시된 사진&#10;&#10;자동 생성된 설명">
            <a:extLst>
              <a:ext uri="{FF2B5EF4-FFF2-40B4-BE49-F238E27FC236}">
                <a16:creationId xmlns:a16="http://schemas.microsoft.com/office/drawing/2014/main" id="{BFC308FA-B01C-9CC6-AA03-F79FBDF328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919900"/>
            <a:ext cx="700981" cy="582267"/>
          </a:xfrm>
          <a:prstGeom prst="rect">
            <a:avLst/>
          </a:prstGeom>
        </p:spPr>
      </p:pic>
      <p:pic>
        <p:nvPicPr>
          <p:cNvPr id="3" name="그림 2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3EEA343B-3551-68D7-E68E-46FF869A3D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2416" y="660946"/>
            <a:ext cx="492402" cy="492402"/>
          </a:xfrm>
          <a:prstGeom prst="rect">
            <a:avLst/>
          </a:prstGeom>
        </p:spPr>
      </p:pic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D93B519-A7D3-A1D5-6DBB-ACF26C94319C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34519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DA6E30-D248-DE64-F79D-540912ED830D}"/>
              </a:ext>
            </a:extLst>
          </p:cNvPr>
          <p:cNvSpPr txBox="1"/>
          <p:nvPr/>
        </p:nvSpPr>
        <p:spPr>
          <a:xfrm>
            <a:off x="551431" y="3091174"/>
            <a:ext cx="1851789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134.17 -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133.8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KIX RDR 120.85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KIX APP 120.25 </a:t>
            </a:r>
          </a:p>
        </p:txBody>
      </p:sp>
      <p:graphicFrame>
        <p:nvGraphicFramePr>
          <p:cNvPr id="106" name="Google Shape;106;p2"/>
          <p:cNvGraphicFramePr/>
          <p:nvPr>
            <p:extLst>
              <p:ext uri="{D42A27DB-BD31-4B8C-83A1-F6EECF244321}">
                <p14:modId xmlns:p14="http://schemas.microsoft.com/office/powerpoint/2010/main" val="1135591245"/>
              </p:ext>
            </p:extLst>
          </p:nvPr>
        </p:nvGraphicFramePr>
        <p:xfrm>
          <a:off x="0" y="1047637"/>
          <a:ext cx="2335800" cy="2008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7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37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GMP : SID (NADP 1)</a:t>
                      </a:r>
                      <a:endParaRPr sz="800" u="none" strike="noStrike" cap="none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EGOBA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xT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324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(EGOBA </a:t>
                      </a:r>
                      <a:r>
                        <a:rPr lang="en-US" sz="800" u="none" strike="noStrike" cap="none" dirty="0" err="1"/>
                        <a:t>xQ</a:t>
                      </a:r>
                      <a:r>
                        <a:rPr lang="en-US" sz="800" u="none" strike="noStrike" cap="none" dirty="0"/>
                        <a:t>)</a:t>
                      </a:r>
                      <a:endParaRPr sz="800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458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324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rgbClr val="C00000"/>
                          </a:solidFill>
                        </a:rPr>
                        <a:t>324</a:t>
                      </a:r>
                      <a:endParaRPr sz="800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14L/R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EGOBA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xU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458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144</a:t>
                      </a:r>
                      <a:endParaRPr sz="800" b="1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6000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144</a:t>
                      </a:r>
                      <a:endParaRPr sz="800" b="1" u="none" strike="noStrike" cap="none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KIP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113.6</a:t>
                      </a:r>
                      <a:endParaRPr sz="800" b="1" u="none" strike="noStrike" cap="none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32L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32R 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14L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14R 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32L/R : KIP324/4, R225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YJU R271</a:t>
                      </a:r>
                      <a:endParaRPr sz="800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14L/R : KIP144/4, R220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/>
                        <a:t>P73 /2</a:t>
                      </a:r>
                      <a:endParaRPr sz="800" u="none" strike="noStrike" cap="none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32L(41’)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14R(34’)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APRON(130.875) -&gt; GND(121.9)  -&gt; TWR (All by ATC)  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108" name="Google Shape;108;p2"/>
          <p:cNvGraphicFramePr/>
          <p:nvPr>
            <p:extLst>
              <p:ext uri="{D42A27DB-BD31-4B8C-83A1-F6EECF244321}">
                <p14:modId xmlns:p14="http://schemas.microsoft.com/office/powerpoint/2010/main" val="2981840730"/>
              </p:ext>
            </p:extLst>
          </p:nvPr>
        </p:nvGraphicFramePr>
        <p:xfrm>
          <a:off x="-2501" y="16503"/>
          <a:ext cx="2328850" cy="55903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74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RJBB(KIX) 17ft</a:t>
                      </a:r>
                      <a:endParaRPr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28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/>
                        <a:t>KE GMP 131.15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u="none" strike="noStrike" cap="none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-15분 가능 TOBT 5분 차이시 CTC Comm</a:t>
                      </a:r>
                      <a:endParaRPr sz="80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2000" marR="72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u="none" strike="noStrike" cap="none" dirty="0"/>
                        <a:t>KE KIX 130.95</a:t>
                      </a:r>
                      <a:endParaRPr sz="900" u="none" strike="noStrike" cap="none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9" name="Google Shape;109;p2"/>
          <p:cNvSpPr txBox="1"/>
          <p:nvPr/>
        </p:nvSpPr>
        <p:spPr>
          <a:xfrm>
            <a:off x="649003" y="585439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32R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Takeoff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graphicFrame>
        <p:nvGraphicFramePr>
          <p:cNvPr id="2" name="Google Shape;292;p18">
            <a:extLst>
              <a:ext uri="{FF2B5EF4-FFF2-40B4-BE49-F238E27FC236}">
                <a16:creationId xmlns:a16="http://schemas.microsoft.com/office/drawing/2014/main" id="{53B7324E-CA86-C6F7-B540-2D52A34E95EA}"/>
              </a:ext>
            </a:extLst>
          </p:cNvPr>
          <p:cNvGraphicFramePr/>
          <p:nvPr/>
        </p:nvGraphicFramePr>
        <p:xfrm>
          <a:off x="4472" y="3705686"/>
          <a:ext cx="2331400" cy="18312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85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KIX : STAR (SAEKI 170, RANDY 150)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2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B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BERRY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 06L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0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A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ALLAN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Y 06R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ALISA C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MAYAH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ILS Z 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8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06L(15’)    13123’    24R(23’)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680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06R(5’)      11483’     24L(12’)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06L : B8(5160’), B6(6751’), 24R : B7(5318’), B9(6751’)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06R : A7(5137’), A6(6938’), 24L : A8(5269’), A9(6976’)</a:t>
                      </a:r>
                      <a:r>
                        <a:rPr lang="en-US" sz="800">
                          <a:solidFill>
                            <a:schemeClr val="dk1"/>
                          </a:solidFill>
                        </a:rPr>
                        <a:t>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22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RWY06 : After 2500ft L/G DN, After 1500ft L/D FLAP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TAXI RTE 1, 2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746A920D-DCD8-D4F8-94B9-AFF91EB1C5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63" y="602614"/>
            <a:ext cx="451728" cy="451728"/>
          </a:xfrm>
          <a:prstGeom prst="rect">
            <a:avLst/>
          </a:prstGeom>
        </p:spPr>
      </p:pic>
      <p:pic>
        <p:nvPicPr>
          <p:cNvPr id="6" name="그림 5" descr="텍스트, 지도, 폰트, 도표이(가) 표시된 사진&#10;&#10;자동 생성된 설명">
            <a:extLst>
              <a:ext uri="{FF2B5EF4-FFF2-40B4-BE49-F238E27FC236}">
                <a16:creationId xmlns:a16="http://schemas.microsoft.com/office/drawing/2014/main" id="{33C8D53E-31DA-A0DB-5A3F-9E3DE67C2E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501" y="3091174"/>
            <a:ext cx="605879" cy="604595"/>
          </a:xfrm>
          <a:prstGeom prst="rect">
            <a:avLst/>
          </a:prstGeom>
        </p:spPr>
      </p:pic>
      <p:sp>
        <p:nvSpPr>
          <p:cNvPr id="7" name="직사각형 6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EBCE2EA-A0C1-6663-F76F-73FFEFF99A68}"/>
              </a:ext>
            </a:extLst>
          </p:cNvPr>
          <p:cNvSpPr/>
          <p:nvPr/>
        </p:nvSpPr>
        <p:spPr>
          <a:xfrm>
            <a:off x="1622852" y="333344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034726D-96DF-678B-60CF-56E0F8552844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71157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Google Shape;118;p3"/>
          <p:cNvGraphicFramePr/>
          <p:nvPr>
            <p:extLst>
              <p:ext uri="{D42A27DB-BD31-4B8C-83A1-F6EECF244321}">
                <p14:modId xmlns:p14="http://schemas.microsoft.com/office/powerpoint/2010/main" val="1879088562"/>
              </p:ext>
            </p:extLst>
          </p:nvPr>
        </p:nvGraphicFramePr>
        <p:xfrm>
          <a:off x="4999" y="3494395"/>
          <a:ext cx="2321350" cy="2058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73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7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5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70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816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4194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0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/>
                        <a:t>GMP : STAR</a:t>
                      </a:r>
                      <a:endParaRPr sz="800" u="none" strike="noStrike" cap="none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32L/R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GUKDO </a:t>
                      </a:r>
                      <a:r>
                        <a:rPr lang="en-US" sz="800" b="1" u="none" strike="noStrike" cap="none" dirty="0" err="1"/>
                        <a:t>xT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BUMSI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ILS 14R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GUKDO </a:t>
                      </a:r>
                      <a:r>
                        <a:rPr lang="en-US" sz="800" b="1" u="none" strike="noStrike" cap="none" dirty="0" err="1"/>
                        <a:t>xU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DOKDO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/>
                        <a:t>OLMEN 160</a:t>
                      </a:r>
                      <a:endParaRPr sz="458" b="1" u="none" strike="noStrike" cap="none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32L(41’)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10499’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</a:rPr>
                        <a:t>14R(34’)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50">
                <a:tc gridSpan="3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32R(42’)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11811’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>
                          <a:solidFill>
                            <a:srgbClr val="00B050"/>
                          </a:solidFill>
                        </a:rPr>
                        <a:t>14L(38’)</a:t>
                      </a:r>
                      <a:endParaRPr sz="800" b="1" u="none" strike="noStrike" cap="none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0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KIP /8(RWY 32), YJU R271, P73 /2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 : D3(6532’), E2(9117’), 32R : E1(6614’)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14R : C1(6578’)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1600">
                <a:tc gridSpan="6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32L/R : 8 KIP L/G, 14R : LOC CAPT L/G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FAF : Final Flap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TWR -&gt; GND -&gt; APRON (All by ATC)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Except RWY14R Landing (Until R)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1029270949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RJBB(KIX) 17ft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RKSS(GMP) 59ft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KIX 130.95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-15분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GMP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0" name="Google Shape;120;p3"/>
          <p:cNvSpPr txBox="1"/>
          <p:nvPr/>
        </p:nvSpPr>
        <p:spPr>
          <a:xfrm>
            <a:off x="-35514" y="602871"/>
            <a:ext cx="166619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Rwy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32L </a:t>
            </a:r>
            <a:r>
              <a:rPr lang="en-US" sz="1000" b="1" dirty="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Landing</a:t>
            </a: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(06:00L~0900L / 12:00L~15:00L /18:00L~21:00L)</a:t>
            </a:r>
            <a:endParaRPr dirty="0"/>
          </a:p>
        </p:txBody>
      </p:sp>
      <p:graphicFrame>
        <p:nvGraphicFramePr>
          <p:cNvPr id="3" name="Google Shape;300;p19">
            <a:extLst>
              <a:ext uri="{FF2B5EF4-FFF2-40B4-BE49-F238E27FC236}">
                <a16:creationId xmlns:a16="http://schemas.microsoft.com/office/drawing/2014/main" id="{322683CB-72F3-2968-45AE-8ECEC61EFA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2279940"/>
              </p:ext>
            </p:extLst>
          </p:nvPr>
        </p:nvGraphicFramePr>
        <p:xfrm>
          <a:off x="0" y="1065982"/>
          <a:ext cx="233295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9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7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930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KIX : SID – SOUJA tx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HELEN 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- SOUJA tx</a:t>
                      </a:r>
                      <a:endParaRPr sz="800"/>
                    </a:p>
                  </a:txBody>
                  <a:tcPr marL="36000" marR="36000" marT="36000" marB="3600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059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059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(9000)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059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239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239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(9000)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239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KIE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111.6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108.7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24L 110.7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24R 108.5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06L(15’)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06R (5’)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24L (12’)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4775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Start, TAXI RTE 1, 2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4" name="그림 3" descr="텍스트, 시계이(가) 표시된 사진&#10;&#10;자동 생성된 설명">
            <a:extLst>
              <a:ext uri="{FF2B5EF4-FFF2-40B4-BE49-F238E27FC236}">
                <a16:creationId xmlns:a16="http://schemas.microsoft.com/office/drawing/2014/main" id="{A2514967-B32E-DB96-72C0-5C07E4BA6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2416" y="584746"/>
            <a:ext cx="492402" cy="4924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76042E-1391-3EFF-D963-B4B8BE948E4D}"/>
              </a:ext>
            </a:extLst>
          </p:cNvPr>
          <p:cNvSpPr txBox="1"/>
          <p:nvPr/>
        </p:nvSpPr>
        <p:spPr>
          <a:xfrm>
            <a:off x="-20938" y="2762423"/>
            <a:ext cx="1002197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119.2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TKO 132.7 – 133.8 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120.57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5" name="직사각형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A5F609F-4F3D-A2FD-A1FC-659A46590E91}"/>
              </a:ext>
            </a:extLst>
          </p:cNvPr>
          <p:cNvSpPr/>
          <p:nvPr/>
        </p:nvSpPr>
        <p:spPr>
          <a:xfrm>
            <a:off x="1622852" y="306722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52E158E-CC1B-0371-EDB5-08EB94C0DA87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53346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" name="Google Shape;194;p8"/>
          <p:cNvGraphicFramePr/>
          <p:nvPr>
            <p:extLst>
              <p:ext uri="{D42A27DB-BD31-4B8C-83A1-F6EECF244321}">
                <p14:modId xmlns:p14="http://schemas.microsoft.com/office/powerpoint/2010/main" val="2947711465"/>
              </p:ext>
            </p:extLst>
          </p:nvPr>
        </p:nvGraphicFramePr>
        <p:xfrm>
          <a:off x="0" y="639107"/>
          <a:ext cx="2335800" cy="14988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5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CJU : SID (NADP 1)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07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LIMDI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xE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066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066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9000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066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25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KAMIT xW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246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246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YDM 109.0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07 109.9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25 111.3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07 : NONE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25 : YDM246/3, R290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07(87’)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25(76’)</a:t>
                      </a:r>
                      <a:endParaRPr sz="800" b="1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07 : Passing G4 CTC TWR 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25 : 31 Holding PSN on P, E1,2,3 CTC TWR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96" name="Google Shape;196;p8"/>
          <p:cNvGraphicFramePr/>
          <p:nvPr>
            <p:extLst>
              <p:ext uri="{D42A27DB-BD31-4B8C-83A1-F6EECF244321}">
                <p14:modId xmlns:p14="http://schemas.microsoft.com/office/powerpoint/2010/main" val="2467035066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u="none" strike="noStrike" cap="none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CJU 129.4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700"/>
                        <a:buFont typeface="Calibri"/>
                        <a:buNone/>
                      </a:pPr>
                      <a:r>
                        <a:rPr lang="en-US" sz="700" b="0" i="0" u="none" strike="noStrike" cap="none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</a:t>
                      </a:r>
                      <a:endParaRPr sz="7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Air China Beijing 132.0</a:t>
                      </a: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98" name="Google Shape;19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501" y="2150396"/>
            <a:ext cx="1415542" cy="77579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AB7941-7C38-1F6C-82DC-A7D9C3DC35E7}"/>
              </a:ext>
            </a:extLst>
          </p:cNvPr>
          <p:cNvSpPr txBox="1"/>
          <p:nvPr/>
        </p:nvSpPr>
        <p:spPr>
          <a:xfrm>
            <a:off x="-55838" y="3017712"/>
            <a:ext cx="2364750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121.2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124.52 – 120.72 – 126.17 – 132.8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 132.95  - TAO 133.72 – 128.15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Final 119.0</a:t>
            </a:r>
          </a:p>
        </p:txBody>
      </p:sp>
      <p:graphicFrame>
        <p:nvGraphicFramePr>
          <p:cNvPr id="4" name="Google Shape;292;p18">
            <a:extLst>
              <a:ext uri="{FF2B5EF4-FFF2-40B4-BE49-F238E27FC236}">
                <a16:creationId xmlns:a16="http://schemas.microsoft.com/office/drawing/2014/main" id="{C27BC79A-3C53-AD4E-94CE-36669FDCFF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3432346"/>
              </p:ext>
            </p:extLst>
          </p:nvPr>
        </p:nvGraphicFramePr>
        <p:xfrm>
          <a:off x="4472" y="3740586"/>
          <a:ext cx="2333879" cy="18190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3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PEK : STAR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(RW01/19 main (RW36L/18R))</a:t>
                      </a:r>
                      <a:endParaRPr sz="800" b="0" dirty="0">
                        <a:solidFill>
                          <a:schemeClr val="accent4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01</a:t>
                      </a:r>
                      <a:r>
                        <a:rPr lang="en-US" sz="800" b="0" dirty="0"/>
                        <a:t>(36L)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DUMAP </a:t>
                      </a:r>
                      <a:r>
                        <a:rPr lang="en-US" sz="800" b="1" dirty="0" err="1"/>
                        <a:t>xZA</a:t>
                      </a:r>
                      <a:endParaRPr 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AA421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01</a:t>
                      </a:r>
                      <a:r>
                        <a:rPr lang="en-US" sz="800" b="0" dirty="0"/>
                        <a:t>(Y 36L)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8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19</a:t>
                      </a:r>
                      <a:r>
                        <a:rPr lang="en-US" sz="800" b="0" dirty="0"/>
                        <a:t>(</a:t>
                      </a:r>
                      <a:r>
                        <a:rPr lang="en-US" altLang="ko-KR" sz="800" b="0" dirty="0"/>
                        <a:t>18R)</a:t>
                      </a:r>
                      <a:r>
                        <a:rPr lang="en-US" sz="800" b="0" dirty="0"/>
                        <a:t>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DUMAP </a:t>
                      </a:r>
                      <a:r>
                        <a:rPr lang="en-US" altLang="ko-Kore-KR" sz="800" b="1" dirty="0" err="1"/>
                        <a:t>xZA</a:t>
                      </a:r>
                      <a:endParaRPr lang="en-US" altLang="ko-Kore-KR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AA521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19</a:t>
                      </a:r>
                      <a:r>
                        <a:rPr lang="en-US" altLang="ko-Kore-KR" sz="800" b="0" dirty="0"/>
                        <a:t>(Y 18R)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01(84’)      12467’      19(94’)</a:t>
                      </a:r>
                      <a:r>
                        <a:rPr lang="ko-KR" altLang="en-US" sz="8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3.2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rgbClr val="00B050"/>
                          </a:solidFill>
                        </a:rPr>
                        <a:t>36L(107’)      10499’      18R(115’)        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13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FIX : </a:t>
                      </a:r>
                      <a:r>
                        <a:rPr kumimoji="0" lang="en-US" altLang="ko-Kore-KR" sz="8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RWxx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/8(180kts), /6(160kts) 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TMA Max 280kts</a:t>
                      </a: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01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Q5(5223’), Q6(7024’), 19 :Q4(5298’), Q3(7103’)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36L : P6(6276’), P7(7719’), 18R : P3(6223’), P2(7552’)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off Procedure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(GND Air Cond’ &amp; GPU)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dirty="0"/>
                        <a:t>Standard TAXI RTE in Jeppesen Chart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82A2293-EC9A-B7D8-ACF6-EF97B81D97FB}"/>
              </a:ext>
            </a:extLst>
          </p:cNvPr>
          <p:cNvSpPr/>
          <p:nvPr/>
        </p:nvSpPr>
        <p:spPr>
          <a:xfrm>
            <a:off x="1651787" y="271998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5" name="직사각형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49E9C38-1725-0B94-34E5-C8413D9A7DF0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35249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0472A8B-F324-573B-F17A-C6C16EB27F96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66836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/>
          <p:nvPr/>
        </p:nvSpPr>
        <p:spPr>
          <a:xfrm>
            <a:off x="1056807" y="167132"/>
            <a:ext cx="230546" cy="415039"/>
          </a:xfrm>
          <a:prstGeom prst="rightArrow">
            <a:avLst>
              <a:gd name="adj1" fmla="val 47084"/>
              <a:gd name="adj2" fmla="val 50000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Google Shape;185;p7">
            <a:extLst>
              <a:ext uri="{FF2B5EF4-FFF2-40B4-BE49-F238E27FC236}">
                <a16:creationId xmlns:a16="http://schemas.microsoft.com/office/drawing/2014/main" id="{4AA90139-7D8C-A544-2E49-779F9C6ABF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8270077"/>
              </p:ext>
            </p:extLst>
          </p:nvPr>
        </p:nvGraphicFramePr>
        <p:xfrm>
          <a:off x="4472" y="3960866"/>
          <a:ext cx="2330974" cy="15789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96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2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9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70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532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23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6000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CJU : STAR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C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AFT Merge PT(220kts) DCT IAF(210kts), FAF (160kts)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07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LIMDI </a:t>
                      </a:r>
                      <a:r>
                        <a:rPr lang="en-US" sz="800" b="1" dirty="0" err="1"/>
                        <a:t>xP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YUMIN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LIMDI </a:t>
                      </a:r>
                      <a:r>
                        <a:rPr lang="en-US" sz="800" b="1" dirty="0" err="1"/>
                        <a:t>xT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DUKAL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925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07(87’)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10433’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25(76’)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07 : P6(5176’), P5(5882’),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P4(6840’-ATC HIRO)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25 : P7(5219’), P8(5882’), 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P10(7524’-ATC HIRO) 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75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Entering Rapid TWY CTC GND 121.675 (STOP x)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HST 40KTS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" name="Google Shape;117;p3">
            <a:extLst>
              <a:ext uri="{FF2B5EF4-FFF2-40B4-BE49-F238E27FC236}">
                <a16:creationId xmlns:a16="http://schemas.microsoft.com/office/drawing/2014/main" id="{9918FCD0-48F9-3742-0CD5-9F665B4316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4651057"/>
              </p:ext>
            </p:extLst>
          </p:nvPr>
        </p:nvGraphicFramePr>
        <p:xfrm>
          <a:off x="-4046" y="783000"/>
          <a:ext cx="2335723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PEK : SID (NADP 1)  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RW36R/18L </a:t>
                      </a:r>
                      <a:r>
                        <a:rPr lang="en-US" sz="800" u="none" strike="noStrike" cap="none" dirty="0" err="1">
                          <a:solidFill>
                            <a:schemeClr val="accent4"/>
                          </a:solidFill>
                        </a:rPr>
                        <a:t>Intersec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 T/O W2, W7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/>
                        <a:t>36R</a:t>
                      </a:r>
                      <a:endParaRPr lang="en-US" sz="800" b="1" u="none" strike="noStrike" cap="none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(01)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xWD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359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(19)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xZD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179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PEK 114.7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36R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111.55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18L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01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36R : PEK 325/11, 36L : PEK 326/13, 01 : PEK 323/9 R124</a:t>
                      </a:r>
                      <a:endParaRPr sz="800" b="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287633155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36R(98’)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01(84’)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18L(110’)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19(94’)</a:t>
                      </a:r>
                      <a:endParaRPr sz="8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COBT from ATIS “Enroute”, 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Bad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Wx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 DOTRA SID</a:t>
                      </a: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 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Google Shape;119;p3">
            <a:extLst>
              <a:ext uri="{FF2B5EF4-FFF2-40B4-BE49-F238E27FC236}">
                <a16:creationId xmlns:a16="http://schemas.microsoft.com/office/drawing/2014/main" id="{5B07C474-3B6B-EDED-1E83-D395F2D0A0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3888925"/>
              </p:ext>
            </p:extLst>
          </p:nvPr>
        </p:nvGraphicFramePr>
        <p:xfrm>
          <a:off x="-2501" y="2544"/>
          <a:ext cx="2328850" cy="77273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RKPC(CJU) 119ft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Air China Beijing 132.0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30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Voice 10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endParaRPr lang="en-US" altLang="ko-KR" sz="7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(COBT/STD 15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 차이 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CTC Comm)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CJU 129.4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288BEDC-7E6A-3E6E-FBE9-B8FA96093469}"/>
              </a:ext>
            </a:extLst>
          </p:cNvPr>
          <p:cNvSpPr txBox="1"/>
          <p:nvPr/>
        </p:nvSpPr>
        <p:spPr>
          <a:xfrm>
            <a:off x="998160" y="2545455"/>
            <a:ext cx="1386918" cy="1017064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124.4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123.2 –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132.8 – 126.17 – 120.72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124.52 - APP 119.75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7" name="그림 6" descr="텍스트, 지도, 도표, 라인이(가) 표시된 사진&#10;&#10;자동 생성된 설명">
            <a:extLst>
              <a:ext uri="{FF2B5EF4-FFF2-40B4-BE49-F238E27FC236}">
                <a16:creationId xmlns:a16="http://schemas.microsoft.com/office/drawing/2014/main" id="{009DE233-E4A5-B767-C030-140E38D64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566027"/>
            <a:ext cx="1029898" cy="855481"/>
          </a:xfrm>
          <a:prstGeom prst="rect">
            <a:avLst/>
          </a:prstGeom>
        </p:spPr>
      </p:pic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AA58C2A-AEE6-6B3E-1D32-AC3698AA1CB4}"/>
              </a:ext>
            </a:extLst>
          </p:cNvPr>
          <p:cNvSpPr/>
          <p:nvPr/>
        </p:nvSpPr>
        <p:spPr>
          <a:xfrm>
            <a:off x="1651787" y="354756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8" name="직사각형 7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C8CB044-4ABC-7385-D403-AC2C81F17F7E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38255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46480"/>
            <a:ext cx="2085827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128.17 – 124.52(125.72)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120.95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125.62(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119.975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)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125.4 </a:t>
            </a:r>
          </a:p>
        </p:txBody>
      </p:sp>
      <p:graphicFrame>
        <p:nvGraphicFramePr>
          <p:cNvPr id="292" name="Google Shape;292;p18"/>
          <p:cNvGraphicFramePr/>
          <p:nvPr/>
        </p:nvGraphicFramePr>
        <p:xfrm>
          <a:off x="4472" y="3705686"/>
          <a:ext cx="2351640" cy="1832803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664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44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5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25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PVG : STAR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(North of ‘PVGNB’, R-276 Prohibited)</a:t>
                      </a:r>
                      <a:endParaRPr sz="800" b="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07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34R</a:t>
                      </a:r>
                      <a:r>
                        <a:rPr lang="en-US" sz="800" b="0" dirty="0"/>
                        <a:t>(L)/35L(R)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DUM 91A/92A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MP2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75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16L(R)/</a:t>
                      </a:r>
                      <a:r>
                        <a:rPr lang="en-US" sz="800" b="0" dirty="0"/>
                        <a:t>17R(L)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DUM 81A/82A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MP1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34R/L(11’/12’)   12467’  16L/R(12’/11’)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35R(10’)      13123’     17L10’)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35L(12’)      11155’     17R(12’)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5666460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34R : G4(5603’), G5(6896’), 16L : G3(5577’), G2(6909’)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35L : D4(5636’), D5(6932’), 17R : D3(5626’), D2(6942’)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Normally DUMET 6000m</a:t>
                      </a:r>
                      <a:endParaRPr lang="en-US" altLang="ko-KR" sz="800"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Follow Me Car Insight – TAXI L/T </a:t>
                      </a:r>
                      <a:r>
                        <a:rPr lang="en-US" sz="800" dirty="0" err="1"/>
                        <a:t>off,APU</a:t>
                      </a:r>
                      <a:r>
                        <a:rPr lang="en-US" sz="800" dirty="0"/>
                        <a:t> off Procedure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3008630463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ZSPD(PVG) 13ft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-5분</a:t>
                      </a:r>
                      <a:endParaRPr sz="10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China Eastern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130.5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F249E7A-A45C-54A1-0C09-872C49733B6D}"/>
              </a:ext>
            </a:extLst>
          </p:cNvPr>
          <p:cNvSpPr/>
          <p:nvPr/>
        </p:nvSpPr>
        <p:spPr>
          <a:xfrm>
            <a:off x="1651787" y="337394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E0FC5CB-5405-69E2-6AEE-ED1D46C77F25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5" name="Google Shape;247;p13">
            <a:extLst>
              <a:ext uri="{FF2B5EF4-FFF2-40B4-BE49-F238E27FC236}">
                <a16:creationId xmlns:a16="http://schemas.microsoft.com/office/drawing/2014/main" id="{7B47DFB1-8D07-2EB7-86D8-21FEA1EC94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0412915"/>
              </p:ext>
            </p:extLst>
          </p:nvPr>
        </p:nvGraphicFramePr>
        <p:xfrm>
          <a:off x="0" y="685853"/>
          <a:ext cx="2330925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79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7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77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803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SID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(Mod NADP CLB2 1000, 14000 MAX)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36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SOORO x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TOPAX tx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30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6</a:t>
                      </a:r>
                      <a:endParaRPr sz="458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280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27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9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BULIM x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ENGOT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tx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182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182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KMH 113.8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PSN 114.0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36L 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36R 109.5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36 : KMH R091, R271, R185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RWY36 400ft Man L/H turn, Max Taxi SPD 20KTS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6" name="Google Shape;248;p13">
            <a:extLst>
              <a:ext uri="{FF2B5EF4-FFF2-40B4-BE49-F238E27FC236}">
                <a16:creationId xmlns:a16="http://schemas.microsoft.com/office/drawing/2014/main" id="{186D5FF2-55A4-B3AE-F6AA-857B1EA00A73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72" y="2456585"/>
            <a:ext cx="1559909" cy="6518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4588516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BFE20D2-9E22-107A-6D34-D5883DF23365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19837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/>
        </p:nvGraphicFramePr>
        <p:xfrm>
          <a:off x="-4045" y="595076"/>
          <a:ext cx="2300931" cy="2208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27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7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44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5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991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7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89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4761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230296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PVG : SID (NADP 1)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(ATC Hold Expected Fuel Add!!)</a:t>
                      </a:r>
                      <a:endParaRPr sz="800" b="0" u="none" strike="noStrike" cap="none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93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34L/R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35R/L</a:t>
                      </a:r>
                      <a:endParaRPr sz="800" b="0" u="none" strike="noStrike" cap="none" dirty="0"/>
                    </a:p>
                  </a:txBody>
                  <a:tcPr marL="0" marR="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LAM 92D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(LAM 91D)</a:t>
                      </a:r>
                      <a:endParaRPr sz="800" b="0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348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348</a:t>
                      </a:r>
                      <a:endParaRPr sz="800" b="1" u="none" strike="noStrike" cap="none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348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93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16R/L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17L/R</a:t>
                      </a:r>
                      <a:endParaRPr sz="800" b="0" u="none" strike="noStrike" cap="none" dirty="0"/>
                    </a:p>
                  </a:txBody>
                  <a:tcPr marL="0" marR="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LAM 82D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u="none" strike="noStrike" cap="none" dirty="0">
                          <a:solidFill>
                            <a:srgbClr val="0070C0"/>
                          </a:solidFill>
                        </a:rPr>
                        <a:t>(LAM 81D)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168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168</a:t>
                      </a:r>
                      <a:endParaRPr sz="800" b="1" u="none" strike="noStrike" cap="none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168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483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PUD 116.9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34R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35L 108.1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34L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35R 111.9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483">
                <a:tc gridSpan="3"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16L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111.5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17R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111.1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16R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108.7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17L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110.7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4225180"/>
                  </a:ext>
                </a:extLst>
              </a:tr>
              <a:tr h="300679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34R/L(11’/12’)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35R(10’)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35L(12’)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11155’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16L/R(12’/11’)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17L(10’)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17R(12’)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6937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APU Start, TUG Connect After Beacon L/T ON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Ready for Intersection T/O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759957370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ZSPD(PVG)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RKPK(PUS)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China Eastern 130.5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20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, No READ BACK!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</a:t>
                      </a:r>
                      <a:r>
                        <a:rPr lang="en-US" sz="900" dirty="0" err="1"/>
                        <a:t>Gimhae</a:t>
                      </a:r>
                      <a:r>
                        <a:rPr lang="en-US" sz="900" dirty="0"/>
                        <a:t> 129.2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20837" y="2825736"/>
            <a:ext cx="1591782" cy="78277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125.4 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(Without Instruction)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125.62(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119.975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120.95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125.725(124.52) – 128.17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125.5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57B720D-0D1B-9121-09AB-6FDEA1F31352}"/>
              </a:ext>
            </a:extLst>
          </p:cNvPr>
          <p:cNvSpPr/>
          <p:nvPr/>
        </p:nvSpPr>
        <p:spPr>
          <a:xfrm>
            <a:off x="1657574" y="284730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5BD0A1F-222D-F256-6A70-D874149F410B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graphicFrame>
        <p:nvGraphicFramePr>
          <p:cNvPr id="6" name="Google Shape;137;p4">
            <a:extLst>
              <a:ext uri="{FF2B5EF4-FFF2-40B4-BE49-F238E27FC236}">
                <a16:creationId xmlns:a16="http://schemas.microsoft.com/office/drawing/2014/main" id="{DFD006B3-CF59-4097-9785-492612F469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413715"/>
              </p:ext>
            </p:extLst>
          </p:nvPr>
        </p:nvGraphicFramePr>
        <p:xfrm>
          <a:off x="-3340" y="3767489"/>
          <a:ext cx="2339140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938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2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01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2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46675">
                <a:tc gridSpan="4"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PUS : STAR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(Tail Wind 36R 136000lbs F40)</a:t>
                      </a:r>
                      <a:endParaRPr sz="80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KEVOX x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ANROD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9DME LG, 8DME FLAP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VOR 18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GAYHA x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ANROD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 Circling Click!!</a:t>
                      </a:r>
                      <a:endParaRPr lang="en-US" altLang="ko-Kore-KR"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36L(13’) 10499’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36R(8’) 8999’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18R(13’) 8530’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18L(13’) 8999’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36 : IKMA/IKHE /9, /8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chemeClr val="dk1"/>
                          </a:solidFill>
                        </a:rPr>
                        <a:t>18 : KMH R284, R280</a:t>
                      </a:r>
                      <a:endParaRPr sz="800" b="0" dirty="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36L : </a:t>
                      </a:r>
                      <a:r>
                        <a:rPr lang="en-US" sz="800" b="1">
                          <a:solidFill>
                            <a:srgbClr val="FF0000"/>
                          </a:solidFill>
                        </a:rPr>
                        <a:t>C4 (6299’),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C2(7795’) / 36R : E3(5866’), E2(7339’)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18R : C6(5770’), C7 (6824’) / 18L : E4(5882’), E5(8792’)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05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Vacate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C3,C4 </a:t>
                      </a:r>
                      <a:r>
                        <a:rPr lang="en-US" sz="800" dirty="0"/>
                        <a:t>by ATC only. Max Taxi SPD 20KTS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C2 HOLD SHORT </a:t>
                      </a:r>
                      <a:r>
                        <a:rPr lang="en-US" sz="800" dirty="0" err="1"/>
                        <a:t>가까움</a:t>
                      </a:r>
                      <a:r>
                        <a:rPr lang="en-US" sz="800" dirty="0"/>
                        <a:t>(Vacate </a:t>
                      </a:r>
                      <a:r>
                        <a:rPr lang="en-US" sz="800" dirty="0" err="1"/>
                        <a:t>TaxiSPD</a:t>
                      </a:r>
                      <a:r>
                        <a:rPr lang="en-US" sz="800" dirty="0"/>
                        <a:t>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1864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0" name="Google Shape;370;p27"/>
          <p:cNvGraphicFramePr/>
          <p:nvPr>
            <p:extLst>
              <p:ext uri="{D42A27DB-BD31-4B8C-83A1-F6EECF244321}">
                <p14:modId xmlns:p14="http://schemas.microsoft.com/office/powerpoint/2010/main" val="4117826343"/>
              </p:ext>
            </p:extLst>
          </p:nvPr>
        </p:nvGraphicFramePr>
        <p:xfrm>
          <a:off x="0" y="0"/>
          <a:ext cx="2328875" cy="37360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PA</a:t>
                      </a:r>
                      <a:endParaRPr sz="12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7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손님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여러분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안녕하십니까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? 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기장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___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입니다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저희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대한항공을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이용해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주셔서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대단히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 (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국제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공항까지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비행시간은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시간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</a:t>
                      </a:r>
                      <a:r>
                        <a:rPr lang="ko-KR" alt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으로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예상됩니다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 중에는 항공기가 갑자기 흔들릴 수도 있으니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자리에 않아 계실 때에는 항상 좌석벨트를 매주시기 바랍니다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 여러분을 안전하게 모시기 위해 최선을 다하겠습니다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Good morning (afternoon /evening), ladies and gentlemen.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is captain </a:t>
                      </a:r>
                      <a:r>
                        <a:rPr lang="en-US" sz="900" b="1" u="sng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last name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speaking.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aboard Korean Air.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flight is bound for ___(international) airport</a:t>
                      </a:r>
                      <a:r>
                        <a:rPr lang="ko-KR" alt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and our flight time is ___ hours(s) and minutes.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 your safety, keep your seatbelts fastened while you are seated.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Thank you for choosing </a:t>
                      </a:r>
                      <a:r>
                        <a:rPr lang="en-US" sz="9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Koreanair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Please enjoy the flight. </a:t>
                      </a:r>
                      <a:endParaRPr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71" name="Google Shape;371;p27"/>
          <p:cNvGraphicFramePr/>
          <p:nvPr>
            <p:extLst>
              <p:ext uri="{D42A27DB-BD31-4B8C-83A1-F6EECF244321}">
                <p14:modId xmlns:p14="http://schemas.microsoft.com/office/powerpoint/2010/main" val="3020895060"/>
              </p:ext>
            </p:extLst>
          </p:nvPr>
        </p:nvGraphicFramePr>
        <p:xfrm>
          <a:off x="81023" y="3790563"/>
          <a:ext cx="2129742" cy="1447571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7592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dirty="0">
                          <a:solidFill>
                            <a:schemeClr val="bg1"/>
                          </a:solidFill>
                        </a:rPr>
                        <a:t>Japan</a:t>
                      </a:r>
                      <a:endParaRPr sz="1100" b="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210945862"/>
                  </a:ext>
                </a:extLst>
              </a:tr>
              <a:tr h="17999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>
                          <a:solidFill>
                            <a:srgbClr val="0070C0"/>
                          </a:solidFill>
                        </a:rPr>
                        <a:t>KIX</a:t>
                      </a:r>
                      <a:endParaRPr sz="9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오사카</a:t>
                      </a:r>
                      <a:r>
                        <a:rPr lang="en-US" sz="9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간사이</a:t>
                      </a:r>
                      <a:endParaRPr sz="9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999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70C0"/>
                          </a:solidFill>
                        </a:rPr>
                        <a:t>HND</a:t>
                      </a:r>
                      <a:endParaRPr sz="90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도쿄</a:t>
                      </a:r>
                      <a:r>
                        <a:rPr lang="en-US" sz="9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하네다</a:t>
                      </a:r>
                      <a:endParaRPr sz="9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188143320"/>
                  </a:ext>
                </a:extLst>
              </a:tr>
              <a:tr h="17999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70C0"/>
                          </a:solidFill>
                        </a:rPr>
                        <a:t>NRT</a:t>
                      </a:r>
                      <a:endParaRPr sz="90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도쿄</a:t>
                      </a:r>
                      <a:r>
                        <a:rPr lang="en-US" sz="9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나리타</a:t>
                      </a:r>
                      <a:endParaRPr sz="9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275921985"/>
                  </a:ext>
                </a:extLst>
              </a:tr>
              <a:tr h="17999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70C0"/>
                          </a:solidFill>
                        </a:rPr>
                        <a:t>CTS</a:t>
                      </a:r>
                      <a:endParaRPr sz="90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삿포로</a:t>
                      </a:r>
                      <a:r>
                        <a:rPr lang="en-US" sz="9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신</a:t>
                      </a:r>
                      <a:r>
                        <a:rPr lang="en-US" sz="900" b="0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뉴</a:t>
                      </a:r>
                      <a:r>
                        <a:rPr lang="en-US" sz="900" b="0" dirty="0">
                          <a:solidFill>
                            <a:srgbClr val="0070C0"/>
                          </a:solidFill>
                        </a:rPr>
                        <a:t>) </a:t>
                      </a:r>
                      <a:r>
                        <a:rPr lang="en-US" sz="900" b="0" dirty="0" err="1">
                          <a:solidFill>
                            <a:srgbClr val="0070C0"/>
                          </a:solidFill>
                        </a:rPr>
                        <a:t>치토세</a:t>
                      </a:r>
                      <a:endParaRPr sz="9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51862034"/>
                  </a:ext>
                </a:extLst>
              </a:tr>
              <a:tr h="17999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70C0"/>
                          </a:solidFill>
                        </a:rPr>
                        <a:t>NGO</a:t>
                      </a:r>
                      <a:endParaRPr sz="90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0070C0"/>
                          </a:solidFill>
                        </a:rPr>
                        <a:t>나고야</a:t>
                      </a:r>
                      <a:r>
                        <a:rPr lang="en-US" altLang="ko-KR" sz="900" b="0" dirty="0">
                          <a:solidFill>
                            <a:srgbClr val="0070C0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rgbClr val="0070C0"/>
                          </a:solidFill>
                        </a:rPr>
                        <a:t>주부</a:t>
                      </a:r>
                      <a:r>
                        <a:rPr lang="en-US" altLang="ko-KR" sz="900" b="0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ko-KR" altLang="en-US" sz="900" b="0" dirty="0" err="1">
                          <a:solidFill>
                            <a:srgbClr val="0070C0"/>
                          </a:solidFill>
                        </a:rPr>
                        <a:t>센트레아</a:t>
                      </a:r>
                      <a:r>
                        <a:rPr lang="en-US" altLang="ko-KR" sz="900" b="0" dirty="0">
                          <a:solidFill>
                            <a:srgbClr val="0070C0"/>
                          </a:solidFill>
                        </a:rPr>
                        <a:t>)</a:t>
                      </a:r>
                      <a:endParaRPr sz="9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16662300"/>
                  </a:ext>
                </a:extLst>
              </a:tr>
              <a:tr h="17999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70C0"/>
                          </a:solidFill>
                        </a:rPr>
                        <a:t>FUK</a:t>
                      </a:r>
                      <a:endParaRPr sz="9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dirty="0">
                          <a:solidFill>
                            <a:srgbClr val="0070C0"/>
                          </a:solidFill>
                        </a:rPr>
                        <a:t>후쿠오카</a:t>
                      </a:r>
                      <a:endParaRPr sz="9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2924141"/>
                  </a:ext>
                </a:extLst>
              </a:tr>
              <a:tr h="17999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900" dirty="0">
                          <a:solidFill>
                            <a:srgbClr val="0070C0"/>
                          </a:solidFill>
                        </a:rPr>
                        <a:t>AOJ</a:t>
                      </a:r>
                      <a:endParaRPr sz="9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dirty="0">
                          <a:solidFill>
                            <a:srgbClr val="0070C0"/>
                          </a:solidFill>
                        </a:rPr>
                        <a:t>아오모리</a:t>
                      </a:r>
                      <a:endParaRPr lang="ko-KR" altLang="en-US" sz="9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288258191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54BE12C-20D3-D21D-7388-B79C76711DD9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3" action="ppaction://hlinksldjump"/>
              </a:rPr>
              <a:t>Japan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239254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428870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126.17 – 120.72 – 124.52(125.72)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120.95 – 120.55 – 125.95 – 119.075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NKG APP 126.55 – 119.25 </a:t>
            </a:r>
          </a:p>
        </p:txBody>
      </p:sp>
      <p:graphicFrame>
        <p:nvGraphicFramePr>
          <p:cNvPr id="291" name="Google Shape;291;p18"/>
          <p:cNvGraphicFramePr/>
          <p:nvPr>
            <p:extLst>
              <p:ext uri="{D42A27DB-BD31-4B8C-83A1-F6EECF244321}">
                <p14:modId xmlns:p14="http://schemas.microsoft.com/office/powerpoint/2010/main" val="2662202087"/>
              </p:ext>
            </p:extLst>
          </p:nvPr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3304439633"/>
              </p:ext>
            </p:extLst>
          </p:nvPr>
        </p:nvGraphicFramePr>
        <p:xfrm>
          <a:off x="4472" y="3705686"/>
          <a:ext cx="2331400" cy="1864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95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6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NKG : STAR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(‘D’ N31 34.0 E118 42.1 – R101, R289)</a:t>
                      </a:r>
                      <a:endParaRPr sz="800" b="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4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07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(06)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ESB 71F/21A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(ESB 61F/11A)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SNQ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07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(ILS Z 06)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24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25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(24)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ESB 52F/22A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dirty="0"/>
                        <a:t>(ESB 42F/12A)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NJ210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25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dirty="0"/>
                        <a:t>(ILS Z 24)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07(41’)      11811’      25(39’)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06(43’)      11811’      24(38’)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07 : D5(6499’), D6(7582’), 25 : D2(6505’), D1(7582’)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06 : A5(6614’), A6(7860’), 24 : A3(6637’), A9(7864’)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IAF, Missed App SPD APP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: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210kts or 205kts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Follow Me Car on C 13, APU off Procedure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4121388174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ZSNJ(NKG) 49ft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DCAAF97-49DD-AE80-34AF-512BE900E983}"/>
              </a:ext>
            </a:extLst>
          </p:cNvPr>
          <p:cNvSpPr/>
          <p:nvPr/>
        </p:nvSpPr>
        <p:spPr>
          <a:xfrm>
            <a:off x="1669148" y="343760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BC0B007-1D05-0F91-185F-EF18A8FB3CE3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1079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8B7E4DE-4422-34F1-D7EA-F356A7B42392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45460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3729305340"/>
              </p:ext>
            </p:extLst>
          </p:nvPr>
        </p:nvGraphicFramePr>
        <p:xfrm>
          <a:off x="-4046" y="595076"/>
          <a:ext cx="2335723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NKG : SID (NADP 1)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(ATC Hold Expected Fuel Add!!)</a:t>
                      </a:r>
                      <a:endParaRPr sz="800" b="0" u="none" strike="noStrike" cap="none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(07)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ESB 61X/11D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(ESB 71X/21D)</a:t>
                      </a:r>
                      <a:endParaRPr sz="800" b="0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064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064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064</a:t>
                      </a:r>
                      <a:endParaRPr lang="ko-Kore-KR" altLang="en-US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(25)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ESB 42X/12D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u="none" strike="noStrike" cap="none" dirty="0">
                          <a:solidFill>
                            <a:srgbClr val="0070C0"/>
                          </a:solidFill>
                        </a:rPr>
                        <a:t>(ESB 52X/22D)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244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244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244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NJL 113.6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07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108.7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25 111.3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110.3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24 110.9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06(43’)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07(41’)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24(38’)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25(39’)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APU Start, TUG Connect After Beacon L/T ON</a:t>
                      </a:r>
                      <a:endParaRPr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3206454804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ZSNJ(NKG) 49ft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가능</a:t>
                      </a: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, READ BACK!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-27918" y="2370769"/>
            <a:ext cx="1933543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119.25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NKG APP 126.55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119.075 – 125.95 -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20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.55 -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120.95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125.725(124.52) – 120.72 – 126.17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451313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72E208F-F9E3-4DBD-EA14-654CF7F7CDE4}"/>
              </a:ext>
            </a:extLst>
          </p:cNvPr>
          <p:cNvSpPr/>
          <p:nvPr/>
        </p:nvSpPr>
        <p:spPr>
          <a:xfrm>
            <a:off x="1651787" y="307879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ECA2F9E-B6DB-CD38-1DE9-D46BCCC5931C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209507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192214"/>
            <a:ext cx="1837362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134.85 – 133.72 – 134.85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APP 124.6 – 119.4 </a:t>
            </a:r>
          </a:p>
        </p:txBody>
      </p:sp>
      <p:graphicFrame>
        <p:nvGraphicFramePr>
          <p:cNvPr id="291" name="Google Shape;291;p18"/>
          <p:cNvGraphicFramePr/>
          <p:nvPr>
            <p:extLst>
              <p:ext uri="{D42A27DB-BD31-4B8C-83A1-F6EECF244321}">
                <p14:modId xmlns:p14="http://schemas.microsoft.com/office/powerpoint/2010/main" val="830405547"/>
              </p:ext>
            </p:extLst>
          </p:nvPr>
        </p:nvGraphicFramePr>
        <p:xfrm>
          <a:off x="0" y="61494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089860192"/>
              </p:ext>
            </p:extLst>
          </p:nvPr>
        </p:nvGraphicFramePr>
        <p:xfrm>
          <a:off x="4472" y="3705686"/>
          <a:ext cx="2331400" cy="18190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95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6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TAO : STAR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(AVBIK R</a:t>
                      </a:r>
                      <a:r>
                        <a:rPr lang="en-US" altLang="ko-KR" sz="800" b="0" dirty="0">
                          <a:solidFill>
                            <a:srgbClr val="FFC000"/>
                          </a:solidFill>
                        </a:rPr>
                        <a:t>014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FFC000"/>
                          </a:solidFill>
                        </a:rPr>
                        <a:t>-</a:t>
                      </a:r>
                      <a:r>
                        <a:rPr lang="ko-KR" altLang="en-US" sz="800" b="0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LAROP R</a:t>
                      </a:r>
                      <a:r>
                        <a:rPr lang="en-US" altLang="ko-KR" sz="800" b="0" dirty="0">
                          <a:solidFill>
                            <a:srgbClr val="FFC000"/>
                          </a:solidFill>
                        </a:rPr>
                        <a:t>159</a:t>
                      </a:r>
                      <a:r>
                        <a:rPr lang="ko-KR" altLang="en-US" sz="800" b="0" dirty="0">
                          <a:solidFill>
                            <a:srgbClr val="FFC000"/>
                          </a:solidFill>
                        </a:rPr>
                        <a:t> 동쪽 금지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)</a:t>
                      </a:r>
                      <a:endParaRPr sz="800" b="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35</a:t>
                      </a:r>
                      <a:r>
                        <a:rPr lang="en-US" sz="800" b="0" dirty="0"/>
                        <a:t>(</a:t>
                      </a:r>
                      <a:r>
                        <a:rPr lang="en-US" altLang="ko-KR" sz="800" b="0" dirty="0"/>
                        <a:t>34</a:t>
                      </a:r>
                      <a:r>
                        <a:rPr lang="en-US" sz="800" b="0" dirty="0"/>
                        <a:t>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LAT 91A/01A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JD405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35</a:t>
                      </a:r>
                      <a:r>
                        <a:rPr lang="en-US" sz="800" b="0" dirty="0"/>
                        <a:t>(34)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8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17</a:t>
                      </a:r>
                      <a:r>
                        <a:rPr lang="en-US" sz="800" b="0" dirty="0"/>
                        <a:t>(</a:t>
                      </a:r>
                      <a:r>
                        <a:rPr lang="en-US" altLang="ko-KR" sz="800" b="0" dirty="0"/>
                        <a:t>16</a:t>
                      </a:r>
                      <a:r>
                        <a:rPr lang="en-US" sz="800" b="0" dirty="0"/>
                        <a:t>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LAT 81A/11A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JD305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17</a:t>
                      </a:r>
                      <a:r>
                        <a:rPr lang="en-US" altLang="ko-Kore-KR" sz="800" b="0" dirty="0"/>
                        <a:t>(16)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35(27’)      11811’      17(29’)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rgbClr val="00B050"/>
                          </a:solidFill>
                        </a:rPr>
                        <a:t>34(27’)      11811’      16(27’)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13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FIX : AVBIK R014, LAROP R159 (</a:t>
                      </a:r>
                      <a:r>
                        <a:rPr kumimoji="0" lang="ko-Kore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두점</a:t>
                      </a:r>
                      <a:r>
                        <a:rPr kumimoji="0" lang="ko-KR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연결</a:t>
                      </a: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35 : S2(5255’), S4(6624’), 17 : S1(5282’), S3(6604’)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34 : R2(5278’), R4(6650’), 16 : R1(5318’), R3(6706’)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ko-KR" altLang="en-US" sz="800" dirty="0"/>
                        <a:t>위 </a:t>
                      </a:r>
                      <a:r>
                        <a:rPr lang="en-US" altLang="ko-KR" sz="800" dirty="0"/>
                        <a:t>Vacate Point </a:t>
                      </a:r>
                      <a:r>
                        <a:rPr lang="ko-KR" altLang="en-US" sz="800" dirty="0"/>
                        <a:t>불가시 </a:t>
                      </a:r>
                      <a:r>
                        <a:rPr lang="en-US" altLang="ko-KR" sz="800" dirty="0"/>
                        <a:t>TWR</a:t>
                      </a:r>
                      <a:r>
                        <a:rPr lang="ko-KR" altLang="en-US" sz="800" dirty="0"/>
                        <a:t> 보고</a:t>
                      </a:r>
                      <a:endParaRPr lang="en-US" altLang="ko-KR" sz="800"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Follow Me Car on </a:t>
                      </a:r>
                      <a:r>
                        <a:rPr lang="en-US" sz="800" dirty="0" err="1"/>
                        <a:t>Lxx</a:t>
                      </a:r>
                      <a:r>
                        <a:rPr lang="en-US" sz="800" dirty="0"/>
                        <a:t>, APU off Procedure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897201385"/>
              </p:ext>
            </p:extLst>
          </p:nvPr>
        </p:nvGraphicFramePr>
        <p:xfrm>
          <a:off x="-2501" y="16504"/>
          <a:ext cx="2328850" cy="5788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ZSQD(TAO) 30ft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2354A7B-36AB-097D-3F10-173DF5226C8D}"/>
              </a:ext>
            </a:extLst>
          </p:cNvPr>
          <p:cNvSpPr/>
          <p:nvPr/>
        </p:nvSpPr>
        <p:spPr>
          <a:xfrm>
            <a:off x="1651787" y="337394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BC6CC48E-992D-2E1B-2E89-6F444175F83D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543287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9190E0B1-16E2-F3B3-F774-AFEF578BCE99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410437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2131805954"/>
              </p:ext>
            </p:extLst>
          </p:nvPr>
        </p:nvGraphicFramePr>
        <p:xfrm>
          <a:off x="-4046" y="706220"/>
          <a:ext cx="2335723" cy="1670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TAO : SID (NADP 1) 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/>
                        <a:t>34</a:t>
                      </a:r>
                      <a:endParaRPr lang="en-US" sz="800" b="1" u="none" strike="noStrike" cap="none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</a:t>
                      </a:r>
                      <a:r>
                        <a:rPr lang="en-US" altLang="ko-KR" sz="800" b="0" u="none" strike="noStrike" cap="none" dirty="0"/>
                        <a:t>35</a:t>
                      </a:r>
                      <a:r>
                        <a:rPr lang="en-US" sz="800" b="0" u="none" strike="noStrike" cap="none" dirty="0"/>
                        <a:t>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LAT 91D/01D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350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350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 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350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16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(17)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LAT 81D/11D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170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 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170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JDG 114.45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110.15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35 109.75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16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111.9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34 108.55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34(27’)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35(27’)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11811’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16(27’)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17(29’)</a:t>
                      </a:r>
                      <a:endParaRPr sz="8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Heading 190, Join W209 -&gt;  DCT LATUX CRS 147</a:t>
                      </a:r>
                      <a:endParaRPr b="1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2887008107"/>
              </p:ext>
            </p:extLst>
          </p:nvPr>
        </p:nvGraphicFramePr>
        <p:xfrm>
          <a:off x="-2501" y="16504"/>
          <a:ext cx="2328850" cy="68129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ZSQD(TAO) 30ft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가능</a:t>
                      </a: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, READ BACK!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(Voice 10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ko-KR" altLang="en-US" sz="700" dirty="0" err="1">
                          <a:solidFill>
                            <a:srgbClr val="FF0000"/>
                          </a:solidFill>
                        </a:rPr>
                        <a:t>부터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72000" marR="72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-27918" y="2481872"/>
            <a:ext cx="1673856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119.4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APP 124.6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134.85 – 133.72 – DLC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132.8 – APP 119.75</a:t>
            </a: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2518493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EAD61ED-F06C-861F-DFAF-3517618C08E7}"/>
              </a:ext>
            </a:extLst>
          </p:cNvPr>
          <p:cNvSpPr/>
          <p:nvPr/>
        </p:nvSpPr>
        <p:spPr>
          <a:xfrm>
            <a:off x="1651787" y="307879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C40C808-0869-8A3B-733B-1D7E7F429E8B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614702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192214"/>
            <a:ext cx="1837362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133.72 – 128.15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Final 119.0</a:t>
            </a:r>
          </a:p>
        </p:txBody>
      </p:sp>
      <p:graphicFrame>
        <p:nvGraphicFramePr>
          <p:cNvPr id="291" name="Google Shape;291;p18"/>
          <p:cNvGraphicFramePr/>
          <p:nvPr>
            <p:extLst>
              <p:ext uri="{D42A27DB-BD31-4B8C-83A1-F6EECF244321}">
                <p14:modId xmlns:p14="http://schemas.microsoft.com/office/powerpoint/2010/main" val="3489710406"/>
              </p:ext>
            </p:extLst>
          </p:nvPr>
        </p:nvGraphicFramePr>
        <p:xfrm>
          <a:off x="0" y="62890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3494330361"/>
              </p:ext>
            </p:extLst>
          </p:nvPr>
        </p:nvGraphicFramePr>
        <p:xfrm>
          <a:off x="4472" y="3705686"/>
          <a:ext cx="2333879" cy="18190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37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PEK : STAR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(RW01/19 main (RW36L/18R))</a:t>
                      </a:r>
                      <a:endParaRPr sz="800" b="0" dirty="0">
                        <a:solidFill>
                          <a:schemeClr val="accent4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01</a:t>
                      </a:r>
                      <a:r>
                        <a:rPr lang="en-US" sz="800" b="0" dirty="0"/>
                        <a:t>(36L)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DUMAP </a:t>
                      </a:r>
                      <a:r>
                        <a:rPr lang="en-US" sz="800" b="1" dirty="0" err="1"/>
                        <a:t>xZA</a:t>
                      </a:r>
                      <a:endParaRPr 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AA421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01</a:t>
                      </a:r>
                      <a:r>
                        <a:rPr lang="en-US" sz="800" b="0" dirty="0"/>
                        <a:t>(Y 36L)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8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19</a:t>
                      </a:r>
                      <a:r>
                        <a:rPr lang="en-US" sz="800" b="0" dirty="0"/>
                        <a:t>(</a:t>
                      </a:r>
                      <a:r>
                        <a:rPr lang="en-US" altLang="ko-KR" sz="800" b="0" dirty="0"/>
                        <a:t>18R)</a:t>
                      </a:r>
                      <a:r>
                        <a:rPr lang="en-US" sz="800" b="0" dirty="0"/>
                        <a:t>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DUMAP </a:t>
                      </a:r>
                      <a:r>
                        <a:rPr lang="en-US" altLang="ko-Kore-KR" sz="800" b="1" dirty="0" err="1"/>
                        <a:t>xZA</a:t>
                      </a:r>
                      <a:endParaRPr lang="en-US" altLang="ko-Kore-KR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AA521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19</a:t>
                      </a:r>
                      <a:r>
                        <a:rPr lang="en-US" altLang="ko-Kore-KR" sz="800" b="0" dirty="0"/>
                        <a:t>(Y 18R)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01(84’)      12467’      19(94’)</a:t>
                      </a:r>
                      <a:r>
                        <a:rPr lang="ko-KR" altLang="en-US" sz="8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3.2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dirty="0">
                          <a:solidFill>
                            <a:srgbClr val="00B050"/>
                          </a:solidFill>
                        </a:rPr>
                        <a:t>36L(107’)      10499’      18R(115’)     </a:t>
                      </a:r>
                      <a:endParaRPr sz="800" b="0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613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FIX : </a:t>
                      </a:r>
                      <a:r>
                        <a:rPr kumimoji="0" lang="en-US" altLang="ko-Kore-KR" sz="8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RWxx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/8(180kts), /6(160kts) </a:t>
                      </a: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TMA Max 280kts</a:t>
                      </a: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01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Q5(5223’), Q6(7024’), 19 :Q4(5298’), Q3(7103’)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36L : P6(6276’), P7(7719’), 18R : P3(6223’), P2(7552’)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off Procedure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(GND Air Cond’ &amp; GPU)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dirty="0"/>
                        <a:t>Standard TAXI RTE in Jeppesen Chart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361046548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Air China Beijing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132.0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A2CF453-B95D-2D55-3B07-D90D56DCEB3B}"/>
              </a:ext>
            </a:extLst>
          </p:cNvPr>
          <p:cNvSpPr/>
          <p:nvPr/>
        </p:nvSpPr>
        <p:spPr>
          <a:xfrm>
            <a:off x="1651787" y="337394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CC8AB46B-539E-FFA8-5737-4E90D549BD61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96583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FA0CAED-C5B8-22A0-6822-26CDA4767514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79959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1985096044"/>
              </p:ext>
            </p:extLst>
          </p:nvPr>
        </p:nvGraphicFramePr>
        <p:xfrm>
          <a:off x="-4046" y="796960"/>
          <a:ext cx="2335723" cy="1792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6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PEK : SID (NADP 1)  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RW36R/18L </a:t>
                      </a:r>
                      <a:r>
                        <a:rPr lang="en-US" sz="800" u="none" strike="noStrike" cap="none" dirty="0" err="1">
                          <a:solidFill>
                            <a:schemeClr val="accent4"/>
                          </a:solidFill>
                        </a:rPr>
                        <a:t>Intersec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 T/O W2, W7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/>
                        <a:t>36R</a:t>
                      </a:r>
                      <a:endParaRPr lang="en-US" sz="800" b="1" u="none" strike="noStrike" cap="none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(01)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xWD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359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359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(19)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MUGLO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xZD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xYD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179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179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PEK 114.7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36R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111.55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18L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01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108.5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36R : PEK 325/11, 36L : PEK 326/13, 01 : PEK 323/9 R124</a:t>
                      </a:r>
                      <a:endParaRPr sz="800" b="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186816789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36R(98’)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01(84’)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18L(110’)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19(94’)</a:t>
                      </a:r>
                      <a:endParaRPr sz="800" b="0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COBT from ATIS “Enroute”, Bad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Wx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 DOTRA SID</a:t>
                      </a:r>
                      <a:endParaRPr b="1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190694353"/>
              </p:ext>
            </p:extLst>
          </p:nvPr>
        </p:nvGraphicFramePr>
        <p:xfrm>
          <a:off x="-2501" y="16504"/>
          <a:ext cx="2328850" cy="77273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ZBAA(PEK) 116ft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Air China Beijing 132.0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30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Voice 10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endParaRPr lang="en-US" altLang="ko-KR" sz="7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(COBT/STD 15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 차이 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CTC Comm)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998160" y="2492153"/>
            <a:ext cx="1412566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124.4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APP 120.6 – PEK 125.6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123.2 –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132.8 – APP 119.75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255686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3" name="그림 2" descr="텍스트, 지도, 도표, 라인이(가) 표시된 사진&#10;&#10;자동 생성된 설명">
            <a:extLst>
              <a:ext uri="{FF2B5EF4-FFF2-40B4-BE49-F238E27FC236}">
                <a16:creationId xmlns:a16="http://schemas.microsoft.com/office/drawing/2014/main" id="{9995A052-72E8-21E5-F8B4-8A7F91B0B5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557950"/>
            <a:ext cx="1029898" cy="855481"/>
          </a:xfrm>
          <a:prstGeom prst="rect">
            <a:avLst/>
          </a:prstGeom>
        </p:spPr>
      </p:pic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C874613-6EE6-9A80-422F-0BB8DBCAA89B}"/>
              </a:ext>
            </a:extLst>
          </p:cNvPr>
          <p:cNvSpPr/>
          <p:nvPr/>
        </p:nvSpPr>
        <p:spPr>
          <a:xfrm>
            <a:off x="1663361" y="314824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0F145D3-6C4D-B2CD-0787-EABF57347616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106268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156248"/>
            <a:ext cx="2291012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 – 135.65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134.325(128.775)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SHE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APP 12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5.55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119.825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TWR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118.1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2890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333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587443432"/>
              </p:ext>
            </p:extLst>
          </p:nvPr>
        </p:nvGraphicFramePr>
        <p:xfrm>
          <a:off x="4472" y="3916715"/>
          <a:ext cx="2307200" cy="16250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229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69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SHE : STAR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(CLR Limit TOSID Late Handoff to SHE)</a:t>
                      </a:r>
                      <a:endParaRPr sz="800" b="0" dirty="0">
                        <a:solidFill>
                          <a:schemeClr val="accent4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82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</a:t>
                      </a:r>
                      <a:r>
                        <a:rPr lang="en-US" altLang="ko-KR" sz="800" b="1" dirty="0"/>
                        <a:t>6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TOSID 62A, 61A </a:t>
                      </a:r>
                      <a:endParaRPr lang="en-US"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TX504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06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187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/>
                        <a:t>24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TOSID 72A, 11A 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TX662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06(170’)          10499’         24(198’)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6134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Around TOSID – Present TRK or HDG – CTC SHE CTL 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193734"/>
                  </a:ext>
                </a:extLst>
              </a:tr>
              <a:tr h="175910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06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D(6210’),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C(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7854’),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</a:rPr>
                        <a:t>24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: J(6227’),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K(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7864’) - ATC</a:t>
                      </a: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 </a:t>
                      </a: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06 : HP06(03), 24 : HP06(03) Follow Me Car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Normally Remain Parking Brake SET!!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APU off Procedure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(GND Air Cond’ &amp; GPU)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168702482"/>
              </p:ext>
            </p:extLst>
          </p:nvPr>
        </p:nvGraphicFramePr>
        <p:xfrm>
          <a:off x="-2501" y="16504"/>
          <a:ext cx="2328850" cy="5898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ZYTX(SHE) 198ft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China Southern Dispatch </a:t>
                      </a:r>
                      <a:r>
                        <a:rPr lang="en-US" altLang="ko-Kore-KR" sz="900" dirty="0"/>
                        <a:t>131.5</a:t>
                      </a:r>
                      <a:endParaRPr lang="en-US" altLang="ko-Kore-KR" sz="1400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8A73C37-CF59-7012-0D50-0A8C12736755}"/>
              </a:ext>
            </a:extLst>
          </p:cNvPr>
          <p:cNvSpPr/>
          <p:nvPr/>
        </p:nvSpPr>
        <p:spPr>
          <a:xfrm>
            <a:off x="1651787" y="353020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4567F3E-FC40-CA1E-0895-08D2D9D7CB93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0290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" name="Google Shape;88;p1"/>
          <p:cNvGraphicFramePr/>
          <p:nvPr>
            <p:extLst>
              <p:ext uri="{D42A27DB-BD31-4B8C-83A1-F6EECF244321}">
                <p14:modId xmlns:p14="http://schemas.microsoft.com/office/powerpoint/2010/main" val="2615539299"/>
              </p:ext>
            </p:extLst>
          </p:nvPr>
        </p:nvGraphicFramePr>
        <p:xfrm>
          <a:off x="98101" y="37354"/>
          <a:ext cx="2132650" cy="49377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066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325">
                  <a:extLst>
                    <a:ext uri="{9D8B030D-6E8A-4147-A177-3AD203B41FA5}">
                      <a16:colId xmlns:a16="http://schemas.microsoft.com/office/drawing/2014/main" val="2763461019"/>
                    </a:ext>
                  </a:extLst>
                </a:gridCol>
              </a:tblGrid>
              <a:tr h="253446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China</a:t>
                      </a:r>
                      <a:endParaRPr sz="24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297171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GMP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SHA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GMP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PEK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CJU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PEK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PUS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PVG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51775616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NKG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TAO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PEK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SHE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PVG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YNJ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r>
                        <a:rPr lang="en-US" altLang="ko-Kore-KR" sz="2000" b="0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  <a:hlinkClick r:id="rId2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</a:t>
                      </a:r>
                      <a:endParaRPr lang="en-US" altLang="ko-Kore-KR" sz="2000" b="0" u="none" strike="noStrike" cap="none" dirty="0">
                        <a:solidFill>
                          <a:srgbClr val="00B050"/>
                        </a:solidFill>
                        <a:latin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HGH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WHE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63828124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XIY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27194592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2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3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CSX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33127348"/>
                  </a:ext>
                </a:extLst>
              </a:tr>
              <a:tr h="2534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3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3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HKG</a:t>
                      </a:r>
                      <a:endParaRPr lang="en-US" altLang="ko-Kore-KR" sz="2000" b="1" i="0" u="none" strike="noStrike" cap="none" dirty="0">
                        <a:solidFill>
                          <a:srgbClr val="00B05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9315092"/>
                  </a:ext>
                </a:extLst>
              </a:tr>
            </a:tbl>
          </a:graphicData>
        </a:graphic>
      </p:graphicFrame>
      <p:graphicFrame>
        <p:nvGraphicFramePr>
          <p:cNvPr id="2" name="Google Shape;90;p1">
            <a:extLst>
              <a:ext uri="{FF2B5EF4-FFF2-40B4-BE49-F238E27FC236}">
                <a16:creationId xmlns:a16="http://schemas.microsoft.com/office/drawing/2014/main" id="{E6A848E4-2872-EB35-9AC2-8CB47A78C4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543247"/>
              </p:ext>
            </p:extLst>
          </p:nvPr>
        </p:nvGraphicFramePr>
        <p:xfrm>
          <a:off x="185895" y="4981076"/>
          <a:ext cx="1969476" cy="2781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9694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8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PA</a:t>
                      </a: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1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Next Page</a:t>
                      </a:r>
                      <a:endParaRPr sz="14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485CF3B-1B21-2645-B2E0-198C907E8E02}"/>
              </a:ext>
            </a:extLst>
          </p:cNvPr>
          <p:cNvSpPr/>
          <p:nvPr/>
        </p:nvSpPr>
        <p:spPr>
          <a:xfrm>
            <a:off x="847353" y="522010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36938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8907048-779E-BBF8-5B86-73A6715D9097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29758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3643484758"/>
              </p:ext>
            </p:extLst>
          </p:nvPr>
        </p:nvGraphicFramePr>
        <p:xfrm>
          <a:off x="-4046" y="796960"/>
          <a:ext cx="2335723" cy="15487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0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916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2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12058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SHE : SID (NADP 1)  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A2, A8 </a:t>
                      </a:r>
                      <a:r>
                        <a:rPr lang="en-US" sz="800" u="none" strike="noStrike" cap="none" dirty="0" err="1">
                          <a:solidFill>
                            <a:schemeClr val="accent4"/>
                          </a:solidFill>
                        </a:rPr>
                        <a:t>Intersec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 T/O by ATC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</a:t>
                      </a: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TOSID 61,62D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056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056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056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</a:t>
                      </a: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TOSID 71,72D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236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236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ATIS/DCL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236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SEY 114.1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06 110.5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24 110.3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06(170’) 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10499’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24(198’)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Follow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FollowMe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 Car Until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HPxx</a:t>
                      </a:r>
                      <a:endParaRPr lang="en-US" sz="800" b="1" u="none" strike="noStrike" cap="none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Be Careful “Hold short CAT I Hold line”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Maintain Present TRK/HDG Join A588(CRS 217)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Offset R3 </a:t>
                      </a: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  <a:sym typeface="Wingdings" pitchFamily="2" charset="2"/>
                        </a:rPr>
                        <a:t> </a:t>
                      </a: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Active Fix DCT and EXE again!! </a:t>
                      </a:r>
                      <a:endParaRPr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2058332410"/>
              </p:ext>
            </p:extLst>
          </p:nvPr>
        </p:nvGraphicFramePr>
        <p:xfrm>
          <a:off x="-2501" y="16504"/>
          <a:ext cx="2328850" cy="7879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ZYTX(SHE) 198ft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China Southern Dispatch 131.5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700" dirty="0">
                          <a:solidFill>
                            <a:srgbClr val="FF0000"/>
                          </a:solidFill>
                        </a:rPr>
                        <a:t>DCL 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가능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, 5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 </a:t>
                      </a:r>
                      <a:r>
                        <a:rPr lang="en-US" altLang="ko-Kore-KR" sz="700" dirty="0">
                          <a:solidFill>
                            <a:srgbClr val="FF0000"/>
                          </a:solidFill>
                        </a:rPr>
                        <a:t>READ BACK!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700" dirty="0">
                          <a:solidFill>
                            <a:srgbClr val="FF0000"/>
                          </a:solidFill>
                        </a:rPr>
                        <a:t>(Voice 10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altLang="ko-KR" sz="70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7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29087" y="2406392"/>
            <a:ext cx="1601721" cy="1017064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CTC APP without TWR Instruction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119.825 – 125.55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 134.325 – 135.65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132.8 – APP 119.75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403935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CE2EF10-FF6E-C94B-2725-B3EBD91DA06B}"/>
              </a:ext>
            </a:extLst>
          </p:cNvPr>
          <p:cNvSpPr/>
          <p:nvPr/>
        </p:nvSpPr>
        <p:spPr>
          <a:xfrm>
            <a:off x="1651787" y="305564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3EAA5DA-A424-1E7F-0ED4-BD3DFCBFA1E2}"/>
              </a:ext>
            </a:extLst>
          </p:cNvPr>
          <p:cNvSpPr/>
          <p:nvPr/>
        </p:nvSpPr>
        <p:spPr>
          <a:xfrm>
            <a:off x="897266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416334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496196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126.17 – 120.72 – 124.52(125.72)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120.95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125.62(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119.975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)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– 125.4 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479236410"/>
              </p:ext>
            </p:extLst>
          </p:nvPr>
        </p:nvGraphicFramePr>
        <p:xfrm>
          <a:off x="4472" y="3705686"/>
          <a:ext cx="2351640" cy="1832803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664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44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5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25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3508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PVG : STAR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(North of ‘PVGNB’, R-276 Prohibited)</a:t>
                      </a:r>
                      <a:endParaRPr sz="800" b="0" dirty="0">
                        <a:solidFill>
                          <a:srgbClr val="FFC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207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34R</a:t>
                      </a:r>
                      <a:r>
                        <a:rPr lang="en-US" sz="800" b="0" dirty="0"/>
                        <a:t>(L)/35L(R)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DUM 91A/92A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MP2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75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16L(R)/</a:t>
                      </a:r>
                      <a:r>
                        <a:rPr lang="en-US" sz="800" b="0" dirty="0"/>
                        <a:t>17R(L)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DUM 81A/82A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MP1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957">
                <a:tc row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34R/L(11’/12’)   12467’  16L/R(12’/11’)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35R(10’)      13123’     17L(10’)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4957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35L(12’)      11155’     17R(12’)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5666460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34R : G4(5603’), G5(6896’), 16L : G3(5577’), G2(6909’)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35L : D4(5636’), D5(6932’), 17R : D3(5626’), D2(6942’)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42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Normally DUMET 6000m</a:t>
                      </a:r>
                      <a:endParaRPr lang="en-US" altLang="ko-KR" sz="800"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Follow Me Car Insight – TAXI L/T </a:t>
                      </a:r>
                      <a:r>
                        <a:rPr lang="en-US" sz="800" dirty="0" err="1"/>
                        <a:t>off,APU</a:t>
                      </a:r>
                      <a:r>
                        <a:rPr lang="en-US" sz="800" dirty="0"/>
                        <a:t> off Procedure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948310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ZSPD(PVG) 13ft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China Eastern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130.5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F249E7A-A45C-54A1-0C09-872C49733B6D}"/>
              </a:ext>
            </a:extLst>
          </p:cNvPr>
          <p:cNvSpPr/>
          <p:nvPr/>
        </p:nvSpPr>
        <p:spPr>
          <a:xfrm>
            <a:off x="1651787" y="337394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E0FC5CB-5405-69E2-6AEE-ED1D46C77F25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555555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BFE20D2-9E22-107A-6D34-D5883DF23365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393502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2497413401"/>
              </p:ext>
            </p:extLst>
          </p:nvPr>
        </p:nvGraphicFramePr>
        <p:xfrm>
          <a:off x="-4045" y="595076"/>
          <a:ext cx="2300931" cy="22082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27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7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44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5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991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7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89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4761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230296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PVG : SID (NADP 1)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(ATC Hold Expected Fuel Add!!)</a:t>
                      </a:r>
                      <a:endParaRPr sz="800" b="0" u="none" strike="noStrike" cap="none" dirty="0">
                        <a:solidFill>
                          <a:srgbClr val="FFC000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93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34L/R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35R/L</a:t>
                      </a:r>
                      <a:endParaRPr sz="800" b="0" u="none" strike="noStrike" cap="none" dirty="0"/>
                    </a:p>
                  </a:txBody>
                  <a:tcPr marL="0" marR="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LAM 92D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(LAM 91D)</a:t>
                      </a:r>
                      <a:endParaRPr sz="800" b="0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348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348</a:t>
                      </a:r>
                      <a:endParaRPr sz="800" b="1" u="none" strike="noStrike" cap="none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348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93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16R/L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17L/R</a:t>
                      </a:r>
                      <a:endParaRPr sz="800" b="0" u="none" strike="noStrike" cap="none" dirty="0"/>
                    </a:p>
                  </a:txBody>
                  <a:tcPr marL="0" marR="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LAM 82D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u="none" strike="noStrike" cap="none" dirty="0">
                          <a:solidFill>
                            <a:srgbClr val="0070C0"/>
                          </a:solidFill>
                        </a:rPr>
                        <a:t>(LAM 81D)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168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168</a:t>
                      </a:r>
                      <a:endParaRPr sz="800" b="1" u="none" strike="noStrike" cap="none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168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483">
                <a:tc rowSpan="2"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PUD 116.9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34R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35L 108.1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34L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108.3</a:t>
                      </a:r>
                      <a:endParaRPr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35R 111.9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7483">
                <a:tc gridSpan="3"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16L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111.5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17R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111.1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16R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108.7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17L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110.7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24225180"/>
                  </a:ext>
                </a:extLst>
              </a:tr>
              <a:tr h="300679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34R/L(11’/12’)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35R(10’)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35L(12’)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11155’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16L/R(12’/11’)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17L(10’)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17R(12’)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6937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APU Start, TUG Connect After Beacon L/T ON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Ready for Intersection T/O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496655120"/>
              </p:ext>
            </p:extLst>
          </p:nvPr>
        </p:nvGraphicFramePr>
        <p:xfrm>
          <a:off x="-2501" y="16504"/>
          <a:ext cx="2328850" cy="57461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ZSPD(PVG) 13ft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China Eastern 130.5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20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, No READ BACK!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20837" y="2823127"/>
            <a:ext cx="1710405" cy="53860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125.4 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(Without Instruction)</a:t>
            </a:r>
          </a:p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</a:t>
            </a:r>
            <a:r>
              <a:rPr kumimoji="1" lang="en-US" altLang="ko-Kore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</a:t>
            </a:r>
            <a:r>
              <a:rPr kumimoji="1" lang="en-US" altLang="ko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125.62(</a:t>
            </a:r>
            <a:r>
              <a:rPr kumimoji="1" lang="en-US" altLang="ko-Kore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119.975</a:t>
            </a:r>
            <a:r>
              <a:rPr kumimoji="1" lang="en-US" altLang="ko-KR" sz="700" b="1" u="sng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120.95</a:t>
            </a:r>
          </a:p>
          <a:p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125.725(124.52) – 120.72 – 126.17</a:t>
            </a:r>
          </a:p>
          <a:p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583957"/>
              </p:ext>
            </p:extLst>
          </p:nvPr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57B720D-0D1B-9121-09AB-6FDEA1F31352}"/>
              </a:ext>
            </a:extLst>
          </p:cNvPr>
          <p:cNvSpPr/>
          <p:nvPr/>
        </p:nvSpPr>
        <p:spPr>
          <a:xfrm>
            <a:off x="1657574" y="2847302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5BD0A1F-222D-F256-6A70-D874149F410B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804552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145720"/>
            <a:ext cx="2291012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 – 135.65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128.77 – SHE 119.3 – 118.9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YNJ TWR 118.75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2890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503814499"/>
              </p:ext>
            </p:extLst>
          </p:nvPr>
        </p:nvGraphicFramePr>
        <p:xfrm>
          <a:off x="-1706" y="3694129"/>
          <a:ext cx="2341562" cy="1869978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244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97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8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YNJ : RNP STAR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(RW09 main for L/D)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CHK NAV DATA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for Holding Area(Expect Hold Mil Train)</a:t>
                      </a:r>
                      <a:endParaRPr sz="800" b="0" dirty="0">
                        <a:solidFill>
                          <a:schemeClr val="accent4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09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KAN/OMB 09A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(KAN/OMB 04(02)A)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YJ504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(D267T)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09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(VOR </a:t>
                      </a:r>
                      <a:r>
                        <a:rPr lang="en-US" altLang="ko-KR" sz="800" b="0" dirty="0">
                          <a:solidFill>
                            <a:srgbClr val="0070C0"/>
                          </a:solidFill>
                        </a:rPr>
                        <a:t>4</a:t>
                      </a:r>
                      <a:r>
                        <a:rPr lang="ko-KR" altLang="en-US" sz="800" b="0" dirty="0">
                          <a:solidFill>
                            <a:srgbClr val="0070C0"/>
                          </a:solidFill>
                        </a:rPr>
                        <a:t>도 </a:t>
                      </a:r>
                      <a:r>
                        <a:rPr lang="en-US" altLang="ko-KR" sz="800" b="0" dirty="0">
                          <a:solidFill>
                            <a:srgbClr val="0070C0"/>
                          </a:solidFill>
                        </a:rPr>
                        <a:t>off)</a:t>
                      </a:r>
                      <a:endParaRPr lang="en-US"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9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27</a:t>
                      </a:r>
                      <a:endParaRPr sz="800" b="0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KAN/OMB 19</a:t>
                      </a:r>
                      <a:r>
                        <a:rPr lang="en-US" altLang="ko-Kore-KR" sz="800" b="0" dirty="0"/>
                        <a:t>(18</a:t>
                      </a:r>
                      <a:r>
                        <a:rPr lang="en-US" altLang="ko-Kore-KR" sz="800" b="1" dirty="0"/>
                        <a:t>)A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0" dirty="0">
                          <a:solidFill>
                            <a:srgbClr val="0070C0"/>
                          </a:solidFill>
                        </a:rPr>
                        <a:t>(KAN/OMB 11(12)A)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YJ604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(D341N)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27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(VOR 4</a:t>
                      </a:r>
                      <a:r>
                        <a:rPr lang="ko-KR" altLang="en-US" sz="800" b="0" dirty="0">
                          <a:solidFill>
                            <a:srgbClr val="0070C0"/>
                          </a:solidFill>
                        </a:rPr>
                        <a:t>도 </a:t>
                      </a:r>
                      <a:r>
                        <a:rPr lang="en-US" altLang="ko-KR" sz="800" b="0" dirty="0">
                          <a:solidFill>
                            <a:srgbClr val="0070C0"/>
                          </a:solidFill>
                        </a:rPr>
                        <a:t>off)</a:t>
                      </a:r>
                      <a:endParaRPr sz="800" b="0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07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0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09(621’)      8530’      27(597’)</a:t>
                      </a:r>
                      <a:r>
                        <a:rPr lang="ko-KR" altLang="en-US" sz="8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3.3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07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0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DPRKK(N43 01.6/E129 52.0) R100, R200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RWY27  /12 </a:t>
                      </a: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(Do not overshoot 12DME ARC)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406190"/>
                  </a:ext>
                </a:extLst>
              </a:tr>
              <a:tr h="160867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  09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C(5330’),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180 BACK(8530’),  27 : B(7400’),A (8350’)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007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Expect Hold Due to MIL Train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(ADD FUEL 30min)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PAX Window must closed Between APP and DEP.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Parking Brake Remain SET (Winter)</a:t>
                      </a: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665345525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ZYYJ(YNJ) </a:t>
                      </a:r>
                      <a:r>
                        <a:rPr lang="en-US" sz="1300" dirty="0">
                          <a:solidFill>
                            <a:srgbClr val="FF0000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624ft</a:t>
                      </a:r>
                      <a:endParaRPr sz="13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No D-ATIS</a:t>
                      </a:r>
                      <a:endParaRPr sz="8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F8FC769-31D3-C65B-0A4D-8512B1FC1D77}"/>
              </a:ext>
            </a:extLst>
          </p:cNvPr>
          <p:cNvSpPr/>
          <p:nvPr/>
        </p:nvSpPr>
        <p:spPr>
          <a:xfrm>
            <a:off x="1651787" y="339958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F4EF24A-3648-E4B6-92DD-3A591532AC2B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206859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3B9E08-9399-887D-087F-8AD383B55718}"/>
              </a:ext>
            </a:extLst>
          </p:cNvPr>
          <p:cNvSpPr txBox="1"/>
          <p:nvPr/>
        </p:nvSpPr>
        <p:spPr>
          <a:xfrm>
            <a:off x="24681" y="5030270"/>
            <a:ext cx="16249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dirty="0">
                <a:solidFill>
                  <a:srgbClr val="C00000"/>
                </a:solidFill>
              </a:rPr>
              <a:t>QFE Next Page</a:t>
            </a:r>
            <a:endParaRPr kumimoji="1" lang="ko-Kore-KR" altLang="en-US" sz="1050" dirty="0">
              <a:solidFill>
                <a:srgbClr val="C0000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7EB1F91-A32C-4EF8-0E55-67221839AEA3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71365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oogle Shape;377;p28">
            <a:extLst>
              <a:ext uri="{FF2B5EF4-FFF2-40B4-BE49-F238E27FC236}">
                <a16:creationId xmlns:a16="http://schemas.microsoft.com/office/drawing/2014/main" id="{3BC43B3A-BAD2-E13A-4922-2BB962CCA0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4243983"/>
              </p:ext>
            </p:extLst>
          </p:nvPr>
        </p:nvGraphicFramePr>
        <p:xfrm>
          <a:off x="7" y="822012"/>
          <a:ext cx="2328850" cy="46929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0132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5634">
                  <a:extLst>
                    <a:ext uri="{9D8B030D-6E8A-4147-A177-3AD203B41FA5}">
                      <a16:colId xmlns:a16="http://schemas.microsoft.com/office/drawing/2014/main" val="2543703711"/>
                    </a:ext>
                  </a:extLst>
                </a:gridCol>
              </a:tblGrid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Height based on QFE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(instructed by ATC)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Altitude base on QNH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(Set Altitude : QFE + </a:t>
                      </a:r>
                      <a:r>
                        <a:rPr lang="en-US" sz="800" dirty="0" err="1"/>
                        <a:t>Elev</a:t>
                      </a:r>
                      <a:r>
                        <a:rPr lang="en-US" sz="800" dirty="0"/>
                        <a:t> SET)</a:t>
                      </a:r>
                      <a:endParaRPr sz="800" dirty="0"/>
                    </a:p>
                  </a:txBody>
                  <a:tcPr marL="3600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xxx m on QFE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xxx m plus Elevation Set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0" marT="36000" marB="36000" anchor="ctr"/>
                </a:tc>
                <a:extLst>
                  <a:ext uri="{0D108BD9-81ED-4DB2-BD59-A6C34878D82A}">
                    <a16:rowId xmlns:a16="http://schemas.microsoft.com/office/drawing/2014/main" val="135975710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3000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10500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2700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9500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3728746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2400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8500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94665434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2100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7500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38776883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1800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6500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82290507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1500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5600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475050887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1200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4600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820777377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1100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4200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638046599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1000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3900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51020131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850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3400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0332092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800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3200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57488931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750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3100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57026468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550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2400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849956985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515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2300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70792709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500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2300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2285190659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425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2000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959726209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355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1800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306626546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1300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57348927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1000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92805057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623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4087151422"/>
                  </a:ext>
                </a:extLst>
              </a:tr>
            </a:tbl>
          </a:graphicData>
        </a:graphic>
      </p:graphicFrame>
      <p:graphicFrame>
        <p:nvGraphicFramePr>
          <p:cNvPr id="5" name="Google Shape;381;p28">
            <a:extLst>
              <a:ext uri="{FF2B5EF4-FFF2-40B4-BE49-F238E27FC236}">
                <a16:creationId xmlns:a16="http://schemas.microsoft.com/office/drawing/2014/main" id="{574A80DF-A9B9-C95F-1A2C-D48963F2FF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0243799"/>
              </p:ext>
            </p:extLst>
          </p:nvPr>
        </p:nvGraphicFramePr>
        <p:xfrm>
          <a:off x="7" y="0"/>
          <a:ext cx="2328850" cy="8229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rgbClr val="C00000"/>
                          </a:solidFill>
                        </a:rPr>
                        <a:t>YNJ</a:t>
                      </a:r>
                      <a:r>
                        <a:rPr lang="en-US" sz="1000" dirty="0"/>
                        <a:t>  Altitude / Height Conversion Table</a:t>
                      </a:r>
                      <a:endParaRPr sz="10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9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1" dirty="0" err="1">
                          <a:solidFill>
                            <a:srgbClr val="C00000"/>
                          </a:solidFill>
                        </a:rPr>
                        <a:t>xxxx</a:t>
                      </a: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 meters on STD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이후 적용</a:t>
                      </a:r>
                      <a:endParaRPr lang="en-US"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xxxx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 meters on QFE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xxxx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 -&gt; REQ QNH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-&gt; QNH xxx SET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</a:rPr>
                        <a:t>후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Conversion Table 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</a:rPr>
                        <a:t>사용</a:t>
                      </a:r>
                      <a:endParaRPr lang="en-US" altLang="ko-KR"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YNJ A/P Elevation : 623ft = 22.5hPa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47732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1962440562"/>
              </p:ext>
            </p:extLst>
          </p:nvPr>
        </p:nvGraphicFramePr>
        <p:xfrm>
          <a:off x="-4046" y="586900"/>
          <a:ext cx="2324402" cy="20364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42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0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26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327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05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8003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YNJ : RNP SID (NADP 1) </a:t>
                      </a: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RW27 Main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CTOT from GND Staff due to Mil Train </a:t>
                      </a:r>
                      <a:r>
                        <a:rPr lang="en-US" sz="800" u="none" strike="noStrike" cap="none" dirty="0">
                          <a:solidFill>
                            <a:srgbClr val="C00000"/>
                          </a:solidFill>
                        </a:rPr>
                        <a:t>(ADD Fuel)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Consider Improve C/B &amp; NO Bleed T/O (in Summer)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27</a:t>
                      </a: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KANVU 19D (11D)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271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271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ATC/6500ft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(1800mQFE)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271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/>
                        <a:t>09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KANVU 09D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(01D)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091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091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ATC/6500ft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C00000"/>
                          </a:solidFill>
                        </a:rPr>
                        <a:t>SPD 200kts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091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YNJ 113.1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09 108.7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27 109.3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u="none" strike="noStrike" cap="none" dirty="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 b="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27 : YNJ 271/3.6, YNJ 073/10</a:t>
                      </a:r>
                      <a:r>
                        <a:rPr kumimoji="0" lang="en-US" altLang="ko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(MAX 162kts)</a:t>
                      </a:r>
                      <a:endParaRPr kumimoji="0" lang="en-US" altLang="ko-Kore-KR" sz="8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 09 : YNJ 091/4.5, YNJ 287/11 (MAX 162kts)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186816789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27(597’) 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3.3</a:t>
                      </a:r>
                      <a:r>
                        <a:rPr lang="ko-KR" alt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8530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09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621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Must Check MTOW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RWY 27 180 Back(Clockwise)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/>
        </p:nvGraphicFramePr>
        <p:xfrm>
          <a:off x="-2501" y="16504"/>
          <a:ext cx="2328850" cy="5593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ZYYJ(YNJ) </a:t>
                      </a:r>
                      <a:r>
                        <a:rPr lang="en-US" altLang="ko-Kore-KR" sz="1300" dirty="0">
                          <a:solidFill>
                            <a:srgbClr val="C00000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624ft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None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TWR 118.75 By Voice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1250078" y="2537716"/>
            <a:ext cx="1136850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YNJ 118.75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SHE 132.35 – 119.3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128.77 –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135.65</a:t>
            </a: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132.95 - ICN 132.8 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7" name="그림 6" descr="지도, 텍스트, 아틀라스이(가) 표시된 사진&#10;&#10;자동 생성된 설명">
            <a:extLst>
              <a:ext uri="{FF2B5EF4-FFF2-40B4-BE49-F238E27FC236}">
                <a16:creationId xmlns:a16="http://schemas.microsoft.com/office/drawing/2014/main" id="{F19609A6-7271-6D23-5630-D75089A26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617765"/>
            <a:ext cx="1311394" cy="602996"/>
          </a:xfrm>
          <a:prstGeom prst="rect">
            <a:avLst/>
          </a:prstGeom>
        </p:spPr>
      </p:pic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5D96964-DA7D-DB70-8854-38CF355C9A8D}"/>
              </a:ext>
            </a:extLst>
          </p:cNvPr>
          <p:cNvSpPr/>
          <p:nvPr/>
        </p:nvSpPr>
        <p:spPr>
          <a:xfrm>
            <a:off x="1651787" y="3148245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4700386-C099-B304-A62F-487E189607C6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579268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34798"/>
            <a:ext cx="2496196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126.17 – 120.72 – 124.52(125.72)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120.95 – 120.55 - SHA APP 125.62 – 119.7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HGH APP 119.82 – 120.4 – 125.55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2055251099"/>
              </p:ext>
            </p:extLst>
          </p:nvPr>
        </p:nvGraphicFramePr>
        <p:xfrm>
          <a:off x="4472" y="3681982"/>
          <a:ext cx="2311025" cy="192133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82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63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5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18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1302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HGH : STAR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- STAR, APP, Missed APP Keep Track </a:t>
                      </a:r>
                      <a:r>
                        <a:rPr lang="en-US" sz="800" b="0" dirty="0" err="1">
                          <a:solidFill>
                            <a:srgbClr val="FFC000"/>
                          </a:solidFill>
                        </a:rPr>
                        <a:t>Cauton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 Military Traffic </a:t>
                      </a:r>
                      <a:r>
                        <a:rPr lang="en-US" sz="800" b="0" dirty="0">
                          <a:solidFill>
                            <a:srgbClr val="FF0000"/>
                          </a:solidFill>
                        </a:rPr>
                        <a:t>(Missed APP ALT In ATIS)</a:t>
                      </a:r>
                      <a:endParaRPr sz="800" b="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1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06/07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OKT, SUP 91A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HC410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1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24/25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OKT, SUP 81A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HC305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Z xx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1128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06(22’)          11155’          24(22’)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1128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07(22’)           11811’         25(22’)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112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APP SPD REST in APP Chart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095565"/>
                  </a:ext>
                </a:extLst>
              </a:tr>
              <a:tr h="34116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06 : C5(5613’), C6(6899’), 24 : C4(5613’), C3(6981’)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07 : A5(6266’),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A6(7565’)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, 25 : A4(6250’), 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A3(7555’) TWR </a:t>
                      </a:r>
                      <a:r>
                        <a:rPr lang="en-US" sz="800" b="1" dirty="0" err="1">
                          <a:solidFill>
                            <a:srgbClr val="FF0000"/>
                          </a:solidFill>
                        </a:rPr>
                        <a:t>Permisson</a:t>
                      </a:r>
                      <a:r>
                        <a:rPr lang="en-US" sz="800" b="1" dirty="0">
                          <a:solidFill>
                            <a:srgbClr val="FF0000"/>
                          </a:solidFill>
                        </a:rPr>
                        <a:t>   </a:t>
                      </a:r>
                      <a:r>
                        <a:rPr lang="ko-KR" altLang="en-US" sz="8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accent1"/>
                          </a:solidFill>
                        </a:rPr>
                        <a:t>Report RWY Vacated</a:t>
                      </a:r>
                      <a:endParaRPr lang="en-US" sz="800" b="0" dirty="0">
                        <a:solidFill>
                          <a:schemeClr val="accent1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9445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700" dirty="0"/>
                        <a:t>TAXI RTE In Jeppesen Chart, </a:t>
                      </a:r>
                      <a:r>
                        <a:rPr lang="en-US" sz="700" dirty="0"/>
                        <a:t>Follow Me Car, APU off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1847130966"/>
              </p:ext>
            </p:extLst>
          </p:nvPr>
        </p:nvGraphicFramePr>
        <p:xfrm>
          <a:off x="-2501" y="16504"/>
          <a:ext cx="2328850" cy="59406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ZSHC(HGH) 22ft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Hangzhou Reporting Office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130.65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D544921-59D8-2C59-3286-145F4315D9D9}"/>
              </a:ext>
            </a:extLst>
          </p:cNvPr>
          <p:cNvSpPr/>
          <p:nvPr/>
        </p:nvSpPr>
        <p:spPr>
          <a:xfrm>
            <a:off x="1651787" y="3420245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A987965-3A09-D2F6-CA7C-EAA8074C7BDE}"/>
              </a:ext>
            </a:extLst>
          </p:cNvPr>
          <p:cNvSpPr/>
          <p:nvPr/>
        </p:nvSpPr>
        <p:spPr>
          <a:xfrm>
            <a:off x="820538" y="26372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5897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0" name="Google Shape;370;p27"/>
          <p:cNvGraphicFramePr/>
          <p:nvPr>
            <p:extLst>
              <p:ext uri="{D42A27DB-BD31-4B8C-83A1-F6EECF244321}">
                <p14:modId xmlns:p14="http://schemas.microsoft.com/office/powerpoint/2010/main" val="3563518925"/>
              </p:ext>
            </p:extLst>
          </p:nvPr>
        </p:nvGraphicFramePr>
        <p:xfrm>
          <a:off x="0" y="0"/>
          <a:ext cx="2328875" cy="31462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PA </a:t>
                      </a:r>
                      <a:endParaRPr sz="1200" b="1" dirty="0">
                        <a:solidFill>
                          <a:srgbClr val="FFC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496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손님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여러분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안녕하십니까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?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기장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___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입니다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저희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대한항공을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이용해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주셔서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대단히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endParaRPr lang="ko-Kore-KR" altLang="en-US" sz="8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 (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국제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공항까지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비행시간은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시간 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___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분 </a:t>
                      </a:r>
                      <a:r>
                        <a:rPr lang="ko-KR" alt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으로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예상됩니다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비행 중에는 항공기가 갑자기 흔들릴 수도 있으니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자리에 않아 계실 때에는 항상 좌석벨트를 매주시기 바랍니다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저는 여러분을 안전하게 모시기 위해 최선을 다하겠습니다</a:t>
                      </a:r>
                      <a:r>
                        <a:rPr lang="en-US" altLang="ko-KR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r>
                        <a:rPr lang="ko-KR" alt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8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감사합니다</a:t>
                      </a: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6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Good morning (afternoon /evening), ladies and gentlemen.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is captain </a:t>
                      </a:r>
                      <a:r>
                        <a:rPr lang="en-US" sz="900" b="1" u="sng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last name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speaking.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aboard Korean Air.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This flight is bound for ___(international) airport</a:t>
                      </a:r>
                      <a:r>
                        <a:rPr lang="ko-KR" alt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altLang="ko-KR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and our flight time is ___ hours(s) and minutes.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lang="ko-Kore-KR" altLang="en-US"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 your safety, keep your seatbelts fastened while you are seated.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Thank you for choosing </a:t>
                      </a:r>
                      <a:r>
                        <a:rPr lang="en-US" sz="900" b="1" dirty="0" err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Koreanair</a:t>
                      </a: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Please enjoy the flight. </a:t>
                      </a:r>
                      <a:endParaRPr sz="9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71" name="Google Shape;371;p27"/>
          <p:cNvGraphicFramePr/>
          <p:nvPr>
            <p:extLst>
              <p:ext uri="{D42A27DB-BD31-4B8C-83A1-F6EECF244321}">
                <p14:modId xmlns:p14="http://schemas.microsoft.com/office/powerpoint/2010/main" val="2429972057"/>
              </p:ext>
            </p:extLst>
          </p:nvPr>
        </p:nvGraphicFramePr>
        <p:xfrm>
          <a:off x="138896" y="3171213"/>
          <a:ext cx="2060294" cy="2106754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5184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1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205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1000" b="1" dirty="0">
                          <a:solidFill>
                            <a:schemeClr val="bg1"/>
                          </a:solidFill>
                        </a:rPr>
                        <a:t>China</a:t>
                      </a: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900" b="0" dirty="0">
                          <a:solidFill>
                            <a:schemeClr val="bg1"/>
                          </a:solidFill>
                        </a:rPr>
                        <a:t>China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912171646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SHA</a:t>
                      </a:r>
                      <a:endParaRPr sz="9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00B050"/>
                          </a:solidFill>
                        </a:rPr>
                        <a:t>상하이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00B050"/>
                          </a:solidFill>
                        </a:rPr>
                        <a:t>홍차오</a:t>
                      </a:r>
                      <a:endParaRPr sz="9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NKG</a:t>
                      </a:r>
                      <a:endParaRPr sz="9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00B050"/>
                          </a:solidFill>
                        </a:rPr>
                        <a:t>난징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00B050"/>
                          </a:solidFill>
                        </a:rPr>
                        <a:t>루커우</a:t>
                      </a:r>
                      <a:endParaRPr sz="9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TAO</a:t>
                      </a:r>
                      <a:endParaRPr sz="9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00B050"/>
                          </a:solidFill>
                        </a:rPr>
                        <a:t>칭다오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00B050"/>
                          </a:solidFill>
                        </a:rPr>
                        <a:t>자오동</a:t>
                      </a:r>
                      <a:endParaRPr sz="9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PEK</a:t>
                      </a:r>
                      <a:endParaRPr sz="9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00B050"/>
                          </a:solidFill>
                        </a:rPr>
                        <a:t>베이징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00B050"/>
                          </a:solidFill>
                        </a:rPr>
                        <a:t>소우뚜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(</a:t>
                      </a:r>
                      <a:r>
                        <a:rPr lang="ko-KR" altLang="en-US" sz="900" b="0" dirty="0">
                          <a:solidFill>
                            <a:srgbClr val="00B050"/>
                          </a:solidFill>
                        </a:rPr>
                        <a:t>캐피털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)</a:t>
                      </a:r>
                      <a:endParaRPr sz="9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SHE</a:t>
                      </a:r>
                      <a:endParaRPr sz="9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00B050"/>
                          </a:solidFill>
                        </a:rPr>
                        <a:t>선양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00B050"/>
                          </a:solidFill>
                        </a:rPr>
                        <a:t>탸오쎈</a:t>
                      </a:r>
                      <a:endParaRPr sz="9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PVG</a:t>
                      </a:r>
                      <a:endParaRPr sz="9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00B050"/>
                          </a:solidFill>
                        </a:rPr>
                        <a:t>상하이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00B050"/>
                          </a:solidFill>
                        </a:rPr>
                        <a:t>푸동</a:t>
                      </a:r>
                      <a:endParaRPr sz="9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YNJ</a:t>
                      </a:r>
                      <a:endParaRPr sz="9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>
                          <a:solidFill>
                            <a:srgbClr val="00B050"/>
                          </a:solidFill>
                        </a:rPr>
                        <a:t>옌지</a:t>
                      </a:r>
                      <a:endParaRPr sz="9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HGH</a:t>
                      </a:r>
                      <a:endParaRPr sz="9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 err="1">
                          <a:solidFill>
                            <a:srgbClr val="00B050"/>
                          </a:solidFill>
                        </a:rPr>
                        <a:t>황저우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b="0" dirty="0">
                          <a:solidFill>
                            <a:srgbClr val="00B050"/>
                          </a:solidFill>
                        </a:rPr>
                        <a:t>샤오산</a:t>
                      </a:r>
                      <a:endParaRPr sz="9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WHE</a:t>
                      </a:r>
                      <a:endParaRPr sz="90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0" dirty="0" err="1">
                          <a:solidFill>
                            <a:srgbClr val="00B050"/>
                          </a:solidFill>
                        </a:rPr>
                        <a:t>웨이하이</a:t>
                      </a:r>
                      <a:r>
                        <a:rPr lang="en-US" altLang="ko-KR" sz="900" b="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b="0" dirty="0" err="1">
                          <a:solidFill>
                            <a:srgbClr val="00B050"/>
                          </a:solidFill>
                        </a:rPr>
                        <a:t>따쉐이푸오</a:t>
                      </a:r>
                      <a:endParaRPr sz="900" b="0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88143320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XIY</a:t>
                      </a:r>
                      <a:endParaRPr sz="90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ore-KR" altLang="en-US" sz="900" dirty="0">
                          <a:solidFill>
                            <a:srgbClr val="00B050"/>
                          </a:solidFill>
                        </a:rPr>
                        <a:t>시안</a:t>
                      </a:r>
                      <a:r>
                        <a:rPr lang="en-US" altLang="ko-Kore-KR" sz="90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dirty="0" err="1">
                          <a:solidFill>
                            <a:srgbClr val="00B050"/>
                          </a:solidFill>
                        </a:rPr>
                        <a:t>시엔양</a:t>
                      </a:r>
                      <a:endParaRPr sz="900" b="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75921985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>
                          <a:solidFill>
                            <a:srgbClr val="00B050"/>
                          </a:solidFill>
                        </a:rPr>
                        <a:t>CSX</a:t>
                      </a:r>
                      <a:endParaRPr sz="90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dirty="0">
                          <a:solidFill>
                            <a:srgbClr val="00B050"/>
                          </a:solidFill>
                        </a:rPr>
                        <a:t>창사</a:t>
                      </a:r>
                      <a:r>
                        <a:rPr lang="en-US" altLang="ko-Kore-KR" sz="900" dirty="0">
                          <a:solidFill>
                            <a:srgbClr val="00B050"/>
                          </a:solidFill>
                        </a:rPr>
                        <a:t>/</a:t>
                      </a:r>
                      <a:r>
                        <a:rPr lang="ko-KR" altLang="en-US" sz="900" dirty="0" err="1">
                          <a:solidFill>
                            <a:srgbClr val="00B050"/>
                          </a:solidFill>
                        </a:rPr>
                        <a:t>후앙후아</a:t>
                      </a:r>
                      <a:endParaRPr sz="900" b="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91409112"/>
                  </a:ext>
                </a:extLst>
              </a:tr>
              <a:tr h="162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900" dirty="0">
                          <a:solidFill>
                            <a:srgbClr val="00B050"/>
                          </a:solidFill>
                        </a:rPr>
                        <a:t>HKG</a:t>
                      </a:r>
                      <a:endParaRPr lang="en-US" altLang="ko-Kore-KR" sz="90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dirty="0">
                          <a:solidFill>
                            <a:srgbClr val="00B050"/>
                          </a:solidFill>
                        </a:rPr>
                        <a:t>홍콩</a:t>
                      </a:r>
                      <a:endParaRPr lang="en-US" altLang="ko-Kore-KR" sz="900" dirty="0">
                        <a:solidFill>
                          <a:srgbClr val="AA47F5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46085828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54BE12C-20D3-D21D-7388-B79C76711DD9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058566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55571" y="3177666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97707" y="3142302"/>
            <a:ext cx="330540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0070C0"/>
                </a:solidFill>
              </a:rPr>
              <a:t>TA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49B192A-52FC-825F-D237-334CAD1FDCC8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740686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3B6882F-FDE6-F4CD-5407-162E3DE90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" y="2535825"/>
            <a:ext cx="832968" cy="631595"/>
          </a:xfrm>
          <a:prstGeom prst="rect">
            <a:avLst/>
          </a:prstGeom>
        </p:spPr>
      </p:pic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1626338291"/>
              </p:ext>
            </p:extLst>
          </p:nvPr>
        </p:nvGraphicFramePr>
        <p:xfrm>
          <a:off x="-4045" y="860542"/>
          <a:ext cx="2339846" cy="1693166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2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4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14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2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3304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2925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7376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0084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156088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HGH: SID (NADP 1) </a:t>
                      </a:r>
                    </a:p>
                  </a:txBody>
                  <a:tcPr marL="36000" marR="72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104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06/07</a:t>
                      </a:r>
                      <a:endParaRPr sz="800" b="0" u="none" strike="noStrike" cap="none" dirty="0"/>
                    </a:p>
                  </a:txBody>
                  <a:tcPr marL="0" marR="0" marT="36000" marB="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OKT, SUP 91D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069</a:t>
                      </a:r>
                      <a:endParaRPr sz="800" b="1" u="none" strike="noStrike" cap="none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069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104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24/25</a:t>
                      </a:r>
                    </a:p>
                  </a:txBody>
                  <a:tcPr marL="0" marR="0" marT="36000" marB="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SUP 81D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249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249</a:t>
                      </a:r>
                      <a:endParaRPr sz="800" b="1" u="none" strike="noStrike" cap="none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(900m)</a:t>
                      </a:r>
                      <a:endParaRPr lang="ko-Kore-KR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249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378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HGH 113.0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06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110.5</a:t>
                      </a: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07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110.35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24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111.5</a:t>
                      </a:r>
                      <a:endParaRPr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25 108.5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08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u="none" strike="noStrike" cap="none" dirty="0">
                          <a:solidFill>
                            <a:schemeClr val="lt1"/>
                          </a:solidFill>
                        </a:rPr>
                        <a:t>FIX</a:t>
                      </a:r>
                    </a:p>
                  </a:txBody>
                  <a:tcPr marL="0" marR="0" marT="0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en-US" altLang="ko-Kore-KR" sz="800" b="0" u="none" strike="noStrike" cap="none" dirty="0">
                          <a:solidFill>
                            <a:schemeClr val="tx1"/>
                          </a:solidFill>
                        </a:rPr>
                        <a:t>24/25 : HGH 249/5.5, R020</a:t>
                      </a:r>
                      <a:endParaRPr lang="ko-Kore-KR" altLang="en-US"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72556726"/>
                  </a:ext>
                </a:extLst>
              </a:tr>
              <a:tr h="141859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06(22’)          11155’          24(22’)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16L/R(12’/11’)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17L(10’)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1859">
                <a:tc gridSpan="2"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07(22’)           11811’         25(22’)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1217085"/>
                  </a:ext>
                </a:extLst>
              </a:tr>
              <a:tr h="267567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APU Start, TUG Connect After Beacon L/T ON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/>
                        <a:t>Red/Blue </a:t>
                      </a:r>
                      <a:r>
                        <a:rPr lang="en-US" sz="800" u="none" strike="noStrike" cap="none" dirty="0" err="1"/>
                        <a:t>PushBack</a:t>
                      </a:r>
                      <a:r>
                        <a:rPr lang="en-US" sz="800" u="none" strike="noStrike" cap="none" dirty="0"/>
                        <a:t>, Verify RWY </a:t>
                      </a:r>
                      <a:r>
                        <a:rPr lang="en-US" altLang="ko-KR" sz="800" u="none" strike="noStrike" cap="none" dirty="0"/>
                        <a:t>&amp;</a:t>
                      </a:r>
                      <a:r>
                        <a:rPr lang="ko-KR" altLang="en-US" sz="800" u="none" strike="noStrike" cap="none" dirty="0"/>
                        <a:t> </a:t>
                      </a:r>
                      <a:r>
                        <a:rPr lang="en-US" sz="800" u="none" strike="noStrike" cap="none" dirty="0"/>
                        <a:t>Direction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0" u="none" strike="noStrike" cap="none" dirty="0">
                          <a:solidFill>
                            <a:srgbClr val="00B050"/>
                          </a:solidFill>
                        </a:rPr>
                        <a:t>After T/O, Report T/O RWY</a:t>
                      </a:r>
                      <a:endParaRPr lang="en-US" sz="800" u="none" strike="noStrike" cap="none" dirty="0">
                        <a:solidFill>
                          <a:srgbClr val="00B050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3155905173"/>
              </p:ext>
            </p:extLst>
          </p:nvPr>
        </p:nvGraphicFramePr>
        <p:xfrm>
          <a:off x="-2501" y="16504"/>
          <a:ext cx="2328850" cy="8379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ZSHC(HGH) 22ft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/>
                        <a:t>Hangzhou Reporting Office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130.65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DCL(NO Readback)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Voice 10min</a:t>
                      </a:r>
                      <a:r>
                        <a:rPr lang="ko-KR" altLang="en-US" sz="800" dirty="0">
                          <a:solidFill>
                            <a:srgbClr val="FF0000"/>
                          </a:solidFill>
                        </a:rPr>
                        <a:t>전</a:t>
                      </a:r>
                      <a:endParaRPr sz="800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625517" y="2723165"/>
            <a:ext cx="1710405" cy="78277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HGH APP 120.4 – 119.82</a:t>
            </a:r>
            <a:endParaRPr kumimoji="1" lang="en-US" altLang="ko-Kore-KR" sz="700" b="1" u="sng" dirty="0">
              <a:solidFill>
                <a:srgbClr val="C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 APP 119.975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120.55 - 120.95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125.725(124.52) – 120.72 – 126.17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DEA72C02-893D-80AB-C1B5-D0AD7E61DEE9}"/>
              </a:ext>
            </a:extLst>
          </p:cNvPr>
          <p:cNvSpPr/>
          <p:nvPr/>
        </p:nvSpPr>
        <p:spPr>
          <a:xfrm>
            <a:off x="1651787" y="2899389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04A13C61-F219-F854-BFC9-F82AA1917851}"/>
              </a:ext>
            </a:extLst>
          </p:cNvPr>
          <p:cNvSpPr/>
          <p:nvPr/>
        </p:nvSpPr>
        <p:spPr>
          <a:xfrm>
            <a:off x="865296" y="378826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674814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55838" y="3293811"/>
            <a:ext cx="1917513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133.725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WHE TWR 118.65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(130.0)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2890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107163590"/>
              </p:ext>
            </p:extLst>
          </p:nvPr>
        </p:nvGraphicFramePr>
        <p:xfrm>
          <a:off x="-1706" y="3951218"/>
          <a:ext cx="2333879" cy="1599967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168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66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3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68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8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WEH </a:t>
                      </a: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(TL 69) </a:t>
                      </a:r>
                      <a:r>
                        <a:rPr lang="en-US" sz="800" dirty="0"/>
                        <a:t>: RNAV STAR </a:t>
                      </a:r>
                      <a:r>
                        <a:rPr lang="en-US" sz="800" dirty="0">
                          <a:solidFill>
                            <a:srgbClr val="00B050"/>
                          </a:solidFill>
                        </a:rPr>
                        <a:t>(QFE but QNH Operation</a:t>
                      </a:r>
                      <a:r>
                        <a:rPr lang="en-US" altLang="ko-KR" sz="800" dirty="0">
                          <a:solidFill>
                            <a:srgbClr val="00B050"/>
                          </a:solidFill>
                        </a:rPr>
                        <a:t>)</a:t>
                      </a:r>
                      <a:endParaRPr lang="en-US" sz="800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Around AGAVO ATIS 126.25 get RWY, APP info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09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03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IKE xx F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WH106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RNP ILS Z 03</a:t>
                      </a:r>
                      <a:endParaRPr lang="en-US" sz="800" b="0" dirty="0"/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44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21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1" dirty="0"/>
                        <a:t>IKE xx F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WH206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RNP ILS Z 21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07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0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03(113’)          8530’          21(146’)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0867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  03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B(6500’), C(5300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21 : D(7300’)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90 Turn Vacate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180 Back No Terminal Side Turn</a:t>
                      </a: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007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RWY 21 Short Track Miles -&gt; Req one Orbit WH113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0" dirty="0">
                          <a:solidFill>
                            <a:srgbClr val="C00000"/>
                          </a:solidFill>
                        </a:rPr>
                        <a:t>Watch MLDW Due to RWY 21 </a:t>
                      </a:r>
                      <a:r>
                        <a:rPr lang="en-US" altLang="ko-Kore-KR" sz="800" b="0" dirty="0" err="1">
                          <a:solidFill>
                            <a:srgbClr val="C00000"/>
                          </a:solidFill>
                        </a:rPr>
                        <a:t>ShortCut</a:t>
                      </a:r>
                      <a:endParaRPr lang="en-US" altLang="ko-Kore-KR" sz="800" b="0" dirty="0">
                        <a:solidFill>
                          <a:srgbClr val="C00000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Descend Published Report Published = CLR APP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PAX Window must closed Between APP and DEP </a:t>
                      </a: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3967153133"/>
              </p:ext>
            </p:extLst>
          </p:nvPr>
        </p:nvGraphicFramePr>
        <p:xfrm>
          <a:off x="-2501" y="12087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ZSWH(WEH)146ft</a:t>
                      </a:r>
                      <a:endParaRPr sz="12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No D-ATIS</a:t>
                      </a:r>
                      <a:endParaRPr sz="8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E23E752-ACE1-7421-5106-79D1E7E0EF39}"/>
              </a:ext>
            </a:extLst>
          </p:cNvPr>
          <p:cNvSpPr/>
          <p:nvPr/>
        </p:nvSpPr>
        <p:spPr>
          <a:xfrm>
            <a:off x="1651787" y="358807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476D46B-565B-EB4B-5B7D-1257109BE448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629431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1261518" y="3548722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984456" y="3513354"/>
            <a:ext cx="338554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C0000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C00000"/>
                </a:solidFill>
              </a:rPr>
              <a:t>TA</a:t>
            </a:r>
            <a:endParaRPr kumimoji="1" lang="ko-Kore-KR" altLang="en-US" sz="900" b="1" dirty="0">
              <a:solidFill>
                <a:srgbClr val="C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3B9E08-9399-887D-087F-8AD383B55718}"/>
              </a:ext>
            </a:extLst>
          </p:cNvPr>
          <p:cNvSpPr txBox="1"/>
          <p:nvPr/>
        </p:nvSpPr>
        <p:spPr>
          <a:xfrm>
            <a:off x="24681" y="5030270"/>
            <a:ext cx="16249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50" dirty="0">
                <a:solidFill>
                  <a:srgbClr val="C00000"/>
                </a:solidFill>
              </a:rPr>
              <a:t>QFE Next Page</a:t>
            </a:r>
            <a:endParaRPr kumimoji="1" lang="ko-Kore-KR" altLang="en-US" sz="1050" dirty="0">
              <a:solidFill>
                <a:srgbClr val="C00000"/>
              </a:solidFill>
            </a:endParaRPr>
          </a:p>
        </p:txBody>
      </p:sp>
      <p:sp>
        <p:nvSpPr>
          <p:cNvPr id="6" name="직사각형 5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AF21F4E-8C9C-427D-21CD-DFB14BD167E9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1061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oogle Shape;377;p28">
            <a:extLst>
              <a:ext uri="{FF2B5EF4-FFF2-40B4-BE49-F238E27FC236}">
                <a16:creationId xmlns:a16="http://schemas.microsoft.com/office/drawing/2014/main" id="{3BC43B3A-BAD2-E13A-4922-2BB962CCA0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8335596"/>
              </p:ext>
            </p:extLst>
          </p:nvPr>
        </p:nvGraphicFramePr>
        <p:xfrm>
          <a:off x="7" y="822012"/>
          <a:ext cx="2328850" cy="469296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0132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817">
                  <a:extLst>
                    <a:ext uri="{9D8B030D-6E8A-4147-A177-3AD203B41FA5}">
                      <a16:colId xmlns:a16="http://schemas.microsoft.com/office/drawing/2014/main" val="2543703711"/>
                    </a:ext>
                  </a:extLst>
                </a:gridCol>
                <a:gridCol w="657817">
                  <a:extLst>
                    <a:ext uri="{9D8B030D-6E8A-4147-A177-3AD203B41FA5}">
                      <a16:colId xmlns:a16="http://schemas.microsoft.com/office/drawing/2014/main" val="2409258293"/>
                    </a:ext>
                  </a:extLst>
                </a:gridCol>
              </a:tblGrid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Height based on QFE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(instructed by ATC)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Altitude base on QNH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(Set Altitude : QFE + </a:t>
                      </a:r>
                      <a:r>
                        <a:rPr lang="en-US" sz="800" dirty="0" err="1"/>
                        <a:t>Elev</a:t>
                      </a:r>
                      <a:r>
                        <a:rPr lang="en-US" sz="800" dirty="0"/>
                        <a:t> SET)</a:t>
                      </a:r>
                      <a:endParaRPr sz="800" dirty="0"/>
                    </a:p>
                  </a:txBody>
                  <a:tcPr marL="3600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xxx m on QFE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xxx m plus Elevation Set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975710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2400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8000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65434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2100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7000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776883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1800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6000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90507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1500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5100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5050887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1200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4100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0777377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1100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3700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046599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1000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3400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20131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900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3100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08004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800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2700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488931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700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2400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264682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600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2100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956985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550 m 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1900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927096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500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1800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5190659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400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1400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9726209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350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1300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265468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300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1100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7676885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280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1000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402347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200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800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48927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100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400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050573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chemeClr val="tx1"/>
                          </a:solidFill>
                        </a:rPr>
                        <a:t>0 m</a:t>
                      </a:r>
                      <a:endParaRPr sz="900" b="1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03 : 113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900" b="1" dirty="0">
                          <a:solidFill>
                            <a:srgbClr val="0070C0"/>
                          </a:solidFill>
                        </a:rPr>
                        <a:t>21 : 146 ft</a:t>
                      </a:r>
                      <a:endParaRPr lang="ko-Kore-KR" altLang="en-US" sz="9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4087151422"/>
                  </a:ext>
                </a:extLst>
              </a:tr>
            </a:tbl>
          </a:graphicData>
        </a:graphic>
      </p:graphicFrame>
      <p:graphicFrame>
        <p:nvGraphicFramePr>
          <p:cNvPr id="5" name="Google Shape;381;p28">
            <a:extLst>
              <a:ext uri="{FF2B5EF4-FFF2-40B4-BE49-F238E27FC236}">
                <a16:creationId xmlns:a16="http://schemas.microsoft.com/office/drawing/2014/main" id="{574A80DF-A9B9-C95F-1A2C-D48963F2FF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4247137"/>
              </p:ext>
            </p:extLst>
          </p:nvPr>
        </p:nvGraphicFramePr>
        <p:xfrm>
          <a:off x="7" y="0"/>
          <a:ext cx="2328850" cy="82298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28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rgbClr val="C00000"/>
                          </a:solidFill>
                        </a:rPr>
                        <a:t>WEH</a:t>
                      </a:r>
                      <a:r>
                        <a:rPr lang="en-US" sz="1000" dirty="0"/>
                        <a:t>  Altitude / Height Conversion Table</a:t>
                      </a:r>
                      <a:endParaRPr sz="10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9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1" dirty="0" err="1">
                          <a:solidFill>
                            <a:srgbClr val="C00000"/>
                          </a:solidFill>
                        </a:rPr>
                        <a:t>xxxx</a:t>
                      </a:r>
                      <a:r>
                        <a:rPr lang="en-US" altLang="ko-Kore-KR" sz="800" b="1" dirty="0">
                          <a:solidFill>
                            <a:srgbClr val="C00000"/>
                          </a:solidFill>
                        </a:rPr>
                        <a:t> meters on STD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이후 적용</a:t>
                      </a:r>
                      <a:endParaRPr lang="en-US"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xxxx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 meters on QFE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xxxx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 -&gt; REQ QNH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-&gt; QNH xxx SET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</a:rPr>
                        <a:t>후 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</a:rPr>
                        <a:t>Conversion Table </a:t>
                      </a:r>
                      <a:r>
                        <a:rPr lang="ko-KR" altLang="en-US" sz="800" b="1" dirty="0">
                          <a:solidFill>
                            <a:srgbClr val="0070C0"/>
                          </a:solidFill>
                        </a:rPr>
                        <a:t>사용</a:t>
                      </a:r>
                      <a:endParaRPr lang="en-US" altLang="ko-KR"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03 </a:t>
                      </a:r>
                      <a:r>
                        <a:rPr lang="en-US" altLang="ko-KR" sz="800" b="1" dirty="0" err="1">
                          <a:solidFill>
                            <a:srgbClr val="00B050"/>
                          </a:solidFill>
                        </a:rPr>
                        <a:t>Elev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 : 113ft = 4.0hPa, 21 </a:t>
                      </a:r>
                      <a:r>
                        <a:rPr lang="en-US" altLang="ko-KR" sz="800" b="1" dirty="0" err="1">
                          <a:solidFill>
                            <a:srgbClr val="00B050"/>
                          </a:solidFill>
                        </a:rPr>
                        <a:t>Elev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 : 146ft = 5.2hPa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357949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2309956683"/>
              </p:ext>
            </p:extLst>
          </p:nvPr>
        </p:nvGraphicFramePr>
        <p:xfrm>
          <a:off x="4919" y="568970"/>
          <a:ext cx="2300363" cy="1914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280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7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9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18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70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89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319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6694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4036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75424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WEH </a:t>
                      </a:r>
                      <a:r>
                        <a:rPr lang="en-US" sz="800" u="none" strike="noStrike" cap="none" dirty="0">
                          <a:solidFill>
                            <a:srgbClr val="C00000"/>
                          </a:solidFill>
                        </a:rPr>
                        <a:t>(TA 4930’) </a:t>
                      </a:r>
                      <a:r>
                        <a:rPr lang="en-US" sz="800" u="none" strike="noStrike" cap="none" dirty="0"/>
                        <a:t>: RNP SID (NADP 1)</a:t>
                      </a:r>
                      <a:endParaRPr lang="en-US" sz="800" u="none" strike="noStrike" cap="none" dirty="0">
                        <a:solidFill>
                          <a:schemeClr val="accent4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03</a:t>
                      </a: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IKE xx X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026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026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4500m(14800’)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026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21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IKE xx X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206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206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4500m(14800’)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206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WHE 115.8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03 110.1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21 110.7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03(113’)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8530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21(146’)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700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</a:rPr>
                        <a:t>RWY03/21 Expect C – Taxi down on RWY – 180 Back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0" dirty="0">
                          <a:solidFill>
                            <a:schemeClr val="tx1"/>
                          </a:solidFill>
                        </a:rPr>
                        <a:t>Taxi to RWY21 via B -&gt; Confirm 180 Back!!!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>
                          <a:solidFill>
                            <a:srgbClr val="C00000"/>
                          </a:solidFill>
                        </a:rPr>
                        <a:t>180 Back No Terminal Side Turn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dirty="0">
                          <a:solidFill>
                            <a:srgbClr val="0070C0"/>
                          </a:solidFill>
                        </a:rPr>
                        <a:t>PAX Window must closed Between APP and DEP 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4287823038"/>
              </p:ext>
            </p:extLst>
          </p:nvPr>
        </p:nvGraphicFramePr>
        <p:xfrm>
          <a:off x="-2501" y="16504"/>
          <a:ext cx="2328850" cy="5593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2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ZSWH(WEH)146ft</a:t>
                      </a:r>
                      <a:endParaRPr lang="en-US" altLang="ko-Kore-KR" sz="12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None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-5 Min, TWR 118.65 By Voice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50119" y="2509276"/>
            <a:ext cx="748923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TWR 118.65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133.725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132.95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 132.8 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CAC7CD4-98E6-8004-ECC6-D82BC228CB84}"/>
              </a:ext>
            </a:extLst>
          </p:cNvPr>
          <p:cNvSpPr/>
          <p:nvPr/>
        </p:nvSpPr>
        <p:spPr>
          <a:xfrm>
            <a:off x="1651787" y="3049859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8726A69-B260-0DB1-8F3C-79808AA2BAA6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56607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16083" y="3136641"/>
            <a:ext cx="2239716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133.725 – 128.15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125.6 – 120.35 – 133.65 – 134.15 - 126.7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XIY 125.3 – 120.95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XIY APP 119.05 – 120.2 – 125.1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2890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3780753833"/>
              </p:ext>
            </p:extLst>
          </p:nvPr>
        </p:nvGraphicFramePr>
        <p:xfrm>
          <a:off x="-1706" y="4004222"/>
          <a:ext cx="2333879" cy="1537816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301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2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89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1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8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XIY </a:t>
                      </a:r>
                      <a:r>
                        <a:rPr lang="en-US" sz="800" dirty="0">
                          <a:solidFill>
                            <a:schemeClr val="bg1"/>
                          </a:solidFill>
                        </a:rPr>
                        <a:t>(TL 118) </a:t>
                      </a:r>
                      <a:r>
                        <a:rPr lang="en-US" sz="800" dirty="0"/>
                        <a:t>: RNAV STAR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Req ILS APP instead of Visual APP (Speed Restriction)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09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05L</a:t>
                      </a:r>
                      <a:r>
                        <a:rPr lang="en-US" sz="800" b="0" dirty="0"/>
                        <a:t>/R</a:t>
                      </a:r>
                      <a:endParaRPr sz="800" b="0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LOVRA xx W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XY906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RNAV ILS Z 05L/R</a:t>
                      </a:r>
                      <a:endParaRPr lang="en-US" sz="800" b="0" dirty="0"/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44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23R</a:t>
                      </a:r>
                      <a:r>
                        <a:rPr lang="en-US" sz="800" b="0" dirty="0"/>
                        <a:t>/L</a:t>
                      </a:r>
                      <a:endParaRPr sz="800" b="0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1" dirty="0"/>
                        <a:t>LOVRA xx Y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XY801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RNAV ILS Z 23R/L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036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0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05L(1562’)          9843’          23R(1569’)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05R(1556’)          12467’          23L(1538’)</a:t>
                      </a:r>
                      <a:endParaRPr lang="en-US" altLang="ko-Kore-KR"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4078636"/>
                  </a:ext>
                </a:extLst>
              </a:tr>
              <a:tr h="160867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 05L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A3(6778’), A2(9032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’), 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23R : A6(5544’), A7(6512’)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05R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</a:rPr>
                        <a:t> : D4(5613’), D3(7322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</a:rPr>
                        <a:t>23L : D5(5646’), D6(7408’)</a:t>
                      </a: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007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Follow Me Car, CTC Apron before Gate in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“Closing to xx TWY, apply to change to xx Freq”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Taxi RTE in Jeppesen Chart. </a:t>
                      </a: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234980095"/>
              </p:ext>
            </p:extLst>
          </p:nvPr>
        </p:nvGraphicFramePr>
        <p:xfrm>
          <a:off x="-2501" y="12087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ZLXY(XIY)</a:t>
                      </a:r>
                      <a:r>
                        <a:rPr lang="en-US" sz="1200" dirty="0">
                          <a:solidFill>
                            <a:srgbClr val="C00000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1572ft</a:t>
                      </a:r>
                      <a:endParaRPr sz="12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Airport Operation Center 132.0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A856CD2-FE31-6284-01C8-D7D16E5D0A5D}"/>
              </a:ext>
            </a:extLst>
          </p:cNvPr>
          <p:cNvSpPr/>
          <p:nvPr/>
        </p:nvSpPr>
        <p:spPr>
          <a:xfrm>
            <a:off x="1651787" y="369803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009EB74-6D91-1AA6-A9DA-65019232BABA}"/>
              </a:ext>
            </a:extLst>
          </p:cNvPr>
          <p:cNvSpPr/>
          <p:nvPr/>
        </p:nvSpPr>
        <p:spPr>
          <a:xfrm>
            <a:off x="852508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88347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68822" y="3180964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1015375" y="3142296"/>
            <a:ext cx="338554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C0000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C00000"/>
                </a:solidFill>
              </a:rPr>
              <a:t>TA</a:t>
            </a:r>
            <a:endParaRPr kumimoji="1" lang="ko-Kore-KR" altLang="en-US" sz="900" b="1" dirty="0">
              <a:solidFill>
                <a:srgbClr val="C0000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B986224-3CA1-75D5-0CA8-58CC5B2A8016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742792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도표, 라인, 원, 폰트이(가) 표시된 사진&#10;&#10;자동 생성된 설명">
            <a:extLst>
              <a:ext uri="{FF2B5EF4-FFF2-40B4-BE49-F238E27FC236}">
                <a16:creationId xmlns:a16="http://schemas.microsoft.com/office/drawing/2014/main" id="{79E91389-E6D4-6BB5-D030-8522DB1AF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46" y="2634634"/>
            <a:ext cx="818867" cy="487272"/>
          </a:xfrm>
          <a:prstGeom prst="rect">
            <a:avLst/>
          </a:prstGeom>
        </p:spPr>
      </p:pic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2441745775"/>
              </p:ext>
            </p:extLst>
          </p:nvPr>
        </p:nvGraphicFramePr>
        <p:xfrm>
          <a:off x="-4046" y="692910"/>
          <a:ext cx="2334438" cy="1936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335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2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5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9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95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110">
                  <a:extLst>
                    <a:ext uri="{9D8B030D-6E8A-4147-A177-3AD203B41FA5}">
                      <a16:colId xmlns:a16="http://schemas.microsoft.com/office/drawing/2014/main" val="456969378"/>
                    </a:ext>
                  </a:extLst>
                </a:gridCol>
                <a:gridCol w="23760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06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47879">
                  <a:extLst>
                    <a:ext uri="{9D8B030D-6E8A-4147-A177-3AD203B41FA5}">
                      <a16:colId xmlns:a16="http://schemas.microsoft.com/office/drawing/2014/main" val="585746357"/>
                    </a:ext>
                  </a:extLst>
                </a:gridCol>
                <a:gridCol w="165775">
                  <a:extLst>
                    <a:ext uri="{9D8B030D-6E8A-4147-A177-3AD203B41FA5}">
                      <a16:colId xmlns:a16="http://schemas.microsoft.com/office/drawing/2014/main" val="2630083129"/>
                    </a:ext>
                  </a:extLst>
                </a:gridCol>
                <a:gridCol w="282104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147257">
                <a:tc gridSpan="1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XIY (TA 9850’)</a:t>
                      </a:r>
                      <a:r>
                        <a:rPr lang="en-US" sz="800" u="none" strike="noStrike" cap="none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sz="800" u="none" strike="noStrike" cap="none" dirty="0"/>
                        <a:t>: RNAV SID (NADP 1)</a:t>
                      </a:r>
                      <a:endParaRPr lang="en-US" sz="800" u="none" strike="noStrike" cap="none" dirty="0">
                        <a:solidFill>
                          <a:schemeClr val="accent4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97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05L</a:t>
                      </a:r>
                      <a:r>
                        <a:rPr lang="en-US" sz="800" b="0" u="none" strike="noStrike" cap="none" dirty="0"/>
                        <a:t>/R</a:t>
                      </a: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WJC xx W</a:t>
                      </a: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/Z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052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052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1500m(4900’)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052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97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23R</a:t>
                      </a:r>
                      <a:r>
                        <a:rPr lang="en-US" sz="800" b="0" u="none" strike="noStrike" cap="none" dirty="0"/>
                        <a:t>/L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WJC xx X</a:t>
                      </a:r>
                      <a:r>
                        <a:rPr lang="en-US" altLang="ko-Kore-KR" sz="800" b="0" u="none" strike="noStrike" cap="none" dirty="0">
                          <a:solidFill>
                            <a:srgbClr val="0070C0"/>
                          </a:solidFill>
                        </a:rPr>
                        <a:t>/Y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232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232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1500m(4900’)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232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976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LCZ 109.0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05L 109.9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23R 110.3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21 110.7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05R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23L 111.1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3833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23R/L : LCZ /18 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647479"/>
                  </a:ext>
                </a:extLst>
              </a:tr>
              <a:tr h="133833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9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05L(1562’)          9843’          23R(1569’)</a:t>
                      </a:r>
                      <a:endParaRPr lang="en-US" altLang="ko-Kore-KR"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3833">
                <a:tc gridSpan="2"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9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05R(1556’)          12467’          23L(1538’)</a:t>
                      </a:r>
                      <a:endParaRPr lang="en-US" altLang="ko-Kore-KR"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466261"/>
                  </a:ext>
                </a:extLst>
              </a:tr>
              <a:tr h="136405">
                <a:tc gridSpan="1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</a:rPr>
                        <a:t>Req Full length to Delivery</a:t>
                      </a:r>
                      <a:endParaRPr lang="en-US" altLang="ko-Kore-KR" sz="80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3970673618"/>
              </p:ext>
            </p:extLst>
          </p:nvPr>
        </p:nvGraphicFramePr>
        <p:xfrm>
          <a:off x="-2501" y="16504"/>
          <a:ext cx="2328850" cy="68129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2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ZLXY(XIY)</a:t>
                      </a:r>
                      <a:r>
                        <a:rPr lang="en-US" altLang="ko-Kore-KR" sz="1200" dirty="0">
                          <a:solidFill>
                            <a:srgbClr val="C00000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1572ft</a:t>
                      </a:r>
                      <a:endParaRPr lang="en-US" altLang="ko-Kore-KR" sz="12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Airport Operation Center 132.0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DCL -20 Min, Read Back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620492" y="2737843"/>
            <a:ext cx="1794081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119.9- XIY 120.95 – 124.1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126.7 – 134.15 – 128.3 – 120.35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DLC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123.2 - 132.95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TAE 132.8 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AB538F5-03F3-C5A0-114C-C38C1B3D58AD}"/>
              </a:ext>
            </a:extLst>
          </p:cNvPr>
          <p:cNvSpPr/>
          <p:nvPr/>
        </p:nvSpPr>
        <p:spPr>
          <a:xfrm>
            <a:off x="1651787" y="312509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3AC9E1A-44C6-BA36-C536-ED6640435CB5}"/>
              </a:ext>
            </a:extLst>
          </p:cNvPr>
          <p:cNvSpPr/>
          <p:nvPr/>
        </p:nvSpPr>
        <p:spPr>
          <a:xfrm>
            <a:off x="890872" y="32766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863445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16083" y="3136641"/>
            <a:ext cx="2268570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125.15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TGU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132.8 – DLC 132.95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TAO 133.725 – 128.15 – PEK 127.35 – 127.5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PEK 132.2 – SHA 118.9 – WUH 119.7 - 134.35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CSX 132.55 – 125.6 – 119.65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HUH TWR 118.55(118.175)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28907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ICN : SID (33/34 NADP 1, 15/16 NADP 2)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NOPIK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NOPIK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BINIL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BINIL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NCN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113.8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33R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P518 R068, R278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34L/R : WNG333/4.6,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dirty="0"/>
                        <a:t>P518 R068, R278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3689268254"/>
              </p:ext>
            </p:extLst>
          </p:nvPr>
        </p:nvGraphicFramePr>
        <p:xfrm>
          <a:off x="-1706" y="4004222"/>
          <a:ext cx="2333879" cy="1537816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301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39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8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1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80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CSX </a:t>
                      </a:r>
                      <a:r>
                        <a:rPr lang="en-US" sz="800" dirty="0">
                          <a:solidFill>
                            <a:schemeClr val="bg1"/>
                          </a:solidFill>
                        </a:rPr>
                        <a:t>(TL 118) </a:t>
                      </a:r>
                      <a:r>
                        <a:rPr lang="en-US" sz="800" dirty="0"/>
                        <a:t>: RNAV STAR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After OLMIB 6600M, STAR or RDR </a:t>
                      </a:r>
                      <a:r>
                        <a:rPr lang="en-US" sz="800" dirty="0" err="1">
                          <a:solidFill>
                            <a:schemeClr val="accent4"/>
                          </a:solidFill>
                        </a:rPr>
                        <a:t>Vec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 before GUSIV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509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18L</a:t>
                      </a:r>
                      <a:r>
                        <a:rPr lang="en-US" sz="800" b="0" dirty="0"/>
                        <a:t>/R</a:t>
                      </a:r>
                      <a:endParaRPr sz="800" b="0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PEX xx W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HA366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RNAV ILS Z 18L/R</a:t>
                      </a:r>
                      <a:endParaRPr lang="en-US" sz="800" b="0" dirty="0"/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44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36R</a:t>
                      </a:r>
                      <a:r>
                        <a:rPr lang="en-US" sz="800" b="0" dirty="0"/>
                        <a:t>/L</a:t>
                      </a:r>
                      <a:endParaRPr sz="800" b="0" dirty="0"/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800" b="1" dirty="0"/>
                        <a:t>PEX xx X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HA383</a:t>
                      </a: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RNAV ILS Z 36R/L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036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0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18L(212’)          12467’          36R(188’)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18R(219’)          10499’          36L(198’)</a:t>
                      </a:r>
                      <a:endParaRPr lang="en-US" altLang="ko-Kore-KR"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4078636"/>
                  </a:ext>
                </a:extLst>
              </a:tr>
              <a:tr h="160867">
                <a:tc gridSpan="4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 18L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: C9(5629’),C7(6948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’),36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R : C11(5675’),C13(6961’)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 18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R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</a:rPr>
                        <a:t> : B4(5167’), B3(6427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</a:rPr>
                        <a:t>’), 36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</a:rPr>
                        <a:t>L : B5(5206’), B6(6443’)</a:t>
                      </a: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2007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Position Report to GND first CTC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TWY T9 less 29.2m , Follow Me Car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rgbClr val="0070C0"/>
                          </a:solidFill>
                        </a:rPr>
                        <a:t>APU Procedure but APU available cabin 26</a:t>
                      </a:r>
                      <a:r>
                        <a:rPr lang="ko-KR" altLang="en-US" sz="800" dirty="0">
                          <a:solidFill>
                            <a:srgbClr val="0070C0"/>
                          </a:solidFill>
                        </a:rPr>
                        <a:t>도 </a:t>
                      </a:r>
                      <a:r>
                        <a:rPr lang="ko-KR" altLang="en-US" sz="800" dirty="0" err="1">
                          <a:solidFill>
                            <a:srgbClr val="0070C0"/>
                          </a:solidFill>
                        </a:rPr>
                        <a:t>이하시</a:t>
                      </a:r>
                      <a:endParaRPr lang="en-US" sz="800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764217243"/>
              </p:ext>
            </p:extLst>
          </p:nvPr>
        </p:nvGraphicFramePr>
        <p:xfrm>
          <a:off x="-2501" y="12087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ZGHA(CSX)220ft</a:t>
                      </a:r>
                      <a:endParaRPr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</a:t>
                      </a:r>
                      <a:r>
                        <a:rPr lang="en-US" sz="600" dirty="0" err="1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차이시</a:t>
                      </a:r>
                      <a:r>
                        <a:rPr lang="en-US" sz="600" dirty="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CTC Comm</a:t>
                      </a:r>
                      <a:endParaRPr sz="9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Changsha Reporting Office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A856CD2-FE31-6284-01C8-D7D16E5D0A5D}"/>
              </a:ext>
            </a:extLst>
          </p:cNvPr>
          <p:cNvSpPr/>
          <p:nvPr/>
        </p:nvSpPr>
        <p:spPr>
          <a:xfrm>
            <a:off x="1651787" y="3698037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009EB74-6D91-1AA6-A9DA-65019232BABA}"/>
              </a:ext>
            </a:extLst>
          </p:cNvPr>
          <p:cNvSpPr/>
          <p:nvPr/>
        </p:nvSpPr>
        <p:spPr>
          <a:xfrm>
            <a:off x="82950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240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" name="Google Shape;88;p1"/>
          <p:cNvGraphicFramePr/>
          <p:nvPr>
            <p:extLst>
              <p:ext uri="{D42A27DB-BD31-4B8C-83A1-F6EECF244321}">
                <p14:modId xmlns:p14="http://schemas.microsoft.com/office/powerpoint/2010/main" val="2067655062"/>
              </p:ext>
            </p:extLst>
          </p:nvPr>
        </p:nvGraphicFramePr>
        <p:xfrm>
          <a:off x="98101" y="184953"/>
          <a:ext cx="2132650" cy="309643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066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325">
                  <a:extLst>
                    <a:ext uri="{9D8B030D-6E8A-4147-A177-3AD203B41FA5}">
                      <a16:colId xmlns:a16="http://schemas.microsoft.com/office/drawing/2014/main" val="2055015791"/>
                    </a:ext>
                  </a:extLst>
                </a:gridCol>
              </a:tblGrid>
              <a:tr h="453137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S.E Asia</a:t>
                      </a:r>
                      <a:endParaRPr sz="24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297171"/>
                  </a:ext>
                </a:extLst>
              </a:tr>
              <a:tr h="3776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CXR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76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SGN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23778637"/>
                  </a:ext>
                </a:extLst>
              </a:tr>
              <a:tr h="3776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PNH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64547744"/>
                  </a:ext>
                </a:extLst>
              </a:tr>
              <a:tr h="3776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MNL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31868389"/>
                  </a:ext>
                </a:extLst>
              </a:tr>
              <a:tr h="3776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r>
                        <a:rPr lang="en-US" altLang="ko-Kore-KR" sz="2000" b="0" u="none" strike="noStrike" cap="none" dirty="0">
                          <a:solidFill>
                            <a:srgbClr val="7030A0"/>
                          </a:solidFill>
                          <a:latin typeface="Calibri"/>
                          <a:cs typeface="Calibri"/>
                          <a:sym typeface="Calibri"/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</a:t>
                      </a:r>
                      <a:endParaRPr lang="en-US" altLang="ko-Kore-KR" sz="2000" b="0" u="none" strike="noStrike" cap="none" dirty="0">
                        <a:solidFill>
                          <a:srgbClr val="7030A0"/>
                        </a:solidFill>
                        <a:latin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2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TPE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71315063"/>
                  </a:ext>
                </a:extLst>
              </a:tr>
              <a:tr h="3776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PUS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TPE</a:t>
                      </a:r>
                      <a:endParaRPr lang="en-US" altLang="ko-Kore-KR" sz="2000" b="1" i="0" u="none" strike="noStrike" cap="none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15064594"/>
                  </a:ext>
                </a:extLst>
              </a:tr>
              <a:tr h="3776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FFFF0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ICN</a:t>
                      </a:r>
                      <a:endParaRPr lang="en-US" altLang="ko-Kore-KR" sz="2000" b="1" i="0" u="none" strike="noStrike" cap="none" dirty="0">
                        <a:solidFill>
                          <a:srgbClr val="FFFF0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2000" b="1" i="0" u="none" strike="noStrike" cap="none" dirty="0">
                          <a:solidFill>
                            <a:srgbClr val="FFFF00"/>
                          </a:solidFill>
                          <a:latin typeface="Calibri" panose="020F0502020204030204" pitchFamily="34" charset="0"/>
                          <a:ea typeface="Calibri"/>
                          <a:cs typeface="Calibri" panose="020F0502020204030204" pitchFamily="34" charset="0"/>
                          <a:sym typeface="Calibri"/>
                          <a:hlinkClick r:id="rId1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GUM</a:t>
                      </a:r>
                      <a:endParaRPr lang="en-US" altLang="ko-Kore-KR" sz="2000" b="1" i="0" u="none" strike="noStrike" cap="none" dirty="0">
                        <a:solidFill>
                          <a:srgbClr val="FFFF00"/>
                        </a:solidFill>
                        <a:latin typeface="Calibri" panose="020F0502020204030204" pitchFamily="34" charset="0"/>
                        <a:ea typeface="Calibri"/>
                        <a:cs typeface="Calibri" panose="020F0502020204030204" pitchFamily="34" charset="0"/>
                        <a:sym typeface="Calibri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61931844"/>
                  </a:ext>
                </a:extLst>
              </a:tr>
            </a:tbl>
          </a:graphicData>
        </a:graphic>
      </p:graphicFrame>
      <p:graphicFrame>
        <p:nvGraphicFramePr>
          <p:cNvPr id="2" name="Google Shape;90;p1">
            <a:extLst>
              <a:ext uri="{FF2B5EF4-FFF2-40B4-BE49-F238E27FC236}">
                <a16:creationId xmlns:a16="http://schemas.microsoft.com/office/drawing/2014/main" id="{420D4B99-E8E2-695D-C567-AA64CB4A50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5471260"/>
              </p:ext>
            </p:extLst>
          </p:nvPr>
        </p:nvGraphicFramePr>
        <p:xfrm>
          <a:off x="185895" y="4446365"/>
          <a:ext cx="1969476" cy="55630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9694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8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Welcome PA</a:t>
                      </a:r>
                      <a:endParaRPr sz="1400" b="1" u="none" strike="noStrike" cap="none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14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Next Page</a:t>
                      </a:r>
                    </a:p>
                  </a:txBody>
                  <a:tcPr marL="91450" marR="9145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F67BBAE9-B926-F113-1CFE-703A0FA7B23A}"/>
              </a:ext>
            </a:extLst>
          </p:cNvPr>
          <p:cNvSpPr/>
          <p:nvPr/>
        </p:nvSpPr>
        <p:spPr>
          <a:xfrm>
            <a:off x="847353" y="522010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" action="ppaction://hlinkshowjump?jump=firstslide"/>
              </a:rPr>
              <a:t>Home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116547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9795"/>
            <a:ext cx="2328863" cy="506477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ABCDBC-383F-5581-5E39-83905EACA8B3}"/>
              </a:ext>
            </a:extLst>
          </p:cNvPr>
          <p:cNvSpPr txBox="1"/>
          <p:nvPr/>
        </p:nvSpPr>
        <p:spPr>
          <a:xfrm>
            <a:off x="1278611" y="4006314"/>
            <a:ext cx="10310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0070C0"/>
                </a:solidFill>
              </a:rPr>
              <a:t>550M       1800ft</a:t>
            </a:r>
            <a:endParaRPr kumimoji="1" lang="ko-Kore-KR" altLang="en-US" sz="900" b="1" dirty="0">
              <a:solidFill>
                <a:srgbClr val="0070C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EEFEB8-F9E4-386F-27B1-F3014416BF74}"/>
              </a:ext>
            </a:extLst>
          </p:cNvPr>
          <p:cNvSpPr/>
          <p:nvPr/>
        </p:nvSpPr>
        <p:spPr>
          <a:xfrm>
            <a:off x="68822" y="3180964"/>
            <a:ext cx="1000283" cy="333428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66845-A7AA-98C4-534C-70B808775E8B}"/>
              </a:ext>
            </a:extLst>
          </p:cNvPr>
          <p:cNvSpPr txBox="1"/>
          <p:nvPr/>
        </p:nvSpPr>
        <p:spPr>
          <a:xfrm>
            <a:off x="1015375" y="3142296"/>
            <a:ext cx="338554" cy="41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900" b="1" dirty="0">
                <a:solidFill>
                  <a:srgbClr val="C00000"/>
                </a:solidFill>
              </a:rPr>
              <a:t>TL</a:t>
            </a:r>
          </a:p>
          <a:p>
            <a:pPr algn="dist">
              <a:lnSpc>
                <a:spcPct val="150000"/>
              </a:lnSpc>
            </a:pPr>
            <a:r>
              <a:rPr kumimoji="1" lang="en-US" altLang="ko-Kore-KR" sz="900" b="1" dirty="0">
                <a:solidFill>
                  <a:srgbClr val="C00000"/>
                </a:solidFill>
              </a:rPr>
              <a:t>TA</a:t>
            </a:r>
            <a:endParaRPr kumimoji="1" lang="ko-Kore-KR" altLang="en-US" sz="900" b="1" dirty="0">
              <a:solidFill>
                <a:srgbClr val="C00000"/>
              </a:solidFill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B986224-3CA1-75D5-0CA8-58CC5B2A8016}"/>
              </a:ext>
            </a:extLst>
          </p:cNvPr>
          <p:cNvSpPr/>
          <p:nvPr/>
        </p:nvSpPr>
        <p:spPr>
          <a:xfrm>
            <a:off x="847353" y="5277971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607585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2204834433"/>
              </p:ext>
            </p:extLst>
          </p:nvPr>
        </p:nvGraphicFramePr>
        <p:xfrm>
          <a:off x="-4047" y="692910"/>
          <a:ext cx="2342652" cy="1618922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2796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0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721">
                  <a:extLst>
                    <a:ext uri="{9D8B030D-6E8A-4147-A177-3AD203B41FA5}">
                      <a16:colId xmlns:a16="http://schemas.microsoft.com/office/drawing/2014/main" val="1994765097"/>
                    </a:ext>
                  </a:extLst>
                </a:gridCol>
                <a:gridCol w="372124">
                  <a:extLst>
                    <a:ext uri="{9D8B030D-6E8A-4147-A177-3AD203B41FA5}">
                      <a16:colId xmlns:a16="http://schemas.microsoft.com/office/drawing/2014/main" val="3574586511"/>
                    </a:ext>
                  </a:extLst>
                </a:gridCol>
                <a:gridCol w="200613">
                  <a:extLst>
                    <a:ext uri="{9D8B030D-6E8A-4147-A177-3AD203B41FA5}">
                      <a16:colId xmlns:a16="http://schemas.microsoft.com/office/drawing/2014/main" val="456969378"/>
                    </a:ext>
                  </a:extLst>
                </a:gridCol>
                <a:gridCol w="71153">
                  <a:extLst>
                    <a:ext uri="{9D8B030D-6E8A-4147-A177-3AD203B41FA5}">
                      <a16:colId xmlns:a16="http://schemas.microsoft.com/office/drawing/2014/main" val="3691084646"/>
                    </a:ext>
                  </a:extLst>
                </a:gridCol>
                <a:gridCol w="2909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683">
                  <a:extLst>
                    <a:ext uri="{9D8B030D-6E8A-4147-A177-3AD203B41FA5}">
                      <a16:colId xmlns:a16="http://schemas.microsoft.com/office/drawing/2014/main" val="585746357"/>
                    </a:ext>
                  </a:extLst>
                </a:gridCol>
                <a:gridCol w="336965">
                  <a:extLst>
                    <a:ext uri="{9D8B030D-6E8A-4147-A177-3AD203B41FA5}">
                      <a16:colId xmlns:a16="http://schemas.microsoft.com/office/drawing/2014/main" val="3290678495"/>
                    </a:ext>
                  </a:extLst>
                </a:gridCol>
                <a:gridCol w="235771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147257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XIY (TA 9850’)</a:t>
                      </a:r>
                      <a:r>
                        <a:rPr lang="en-US" sz="800" u="none" strike="noStrike" cap="none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sz="800" u="none" strike="noStrike" cap="none" dirty="0"/>
                        <a:t>: RNAV SID (NADP 1)</a:t>
                      </a:r>
                      <a:endParaRPr lang="en-US" sz="800" u="none" strike="noStrike" cap="none" dirty="0">
                        <a:solidFill>
                          <a:schemeClr val="accent4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976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18R</a:t>
                      </a:r>
                      <a:r>
                        <a:rPr lang="en-US" sz="800" b="0" u="none" strike="noStrike" cap="none" dirty="0"/>
                        <a:t>/L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OPO xx W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OPO xx W</a:t>
                      </a:r>
                      <a:endParaRPr lang="ko-Kore-KR" altLang="en-US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800" b="1" u="none" strike="noStrike" cap="none">
                          <a:solidFill>
                            <a:srgbClr val="C00000"/>
                          </a:solidFill>
                        </a:rPr>
                        <a:t>181</a:t>
                      </a:r>
                      <a:endParaRPr lang="ko-Kore-KR" altLang="en-US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181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sz="800" b="1" u="none" strike="noStrike" cap="none">
                          <a:solidFill>
                            <a:srgbClr val="0070C0"/>
                          </a:solidFill>
                        </a:rPr>
                        <a:t>ATC(900m)</a:t>
                      </a:r>
                      <a:endParaRPr lang="ko-Kore-KR" altLang="en-US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181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36L</a:t>
                      </a:r>
                      <a:r>
                        <a:rPr lang="en-US" sz="800" b="0" u="none" strike="noStrike" cap="none" dirty="0"/>
                        <a:t>/R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OPO xx X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OPO xx X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001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001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ATC(900m)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001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976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18R 110.3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36L 109.9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18R 110.3</a:t>
                      </a:r>
                    </a:p>
                  </a:txBody>
                  <a:tcPr marL="36000" marR="3600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18L 109.3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36L 109.9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18L 109.3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36R 111.1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38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FIX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36L/R : LYH217/8.5, R190 </a:t>
                      </a: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(LYH 113.55 for EO)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647479"/>
                  </a:ext>
                </a:extLst>
              </a:tr>
              <a:tr h="1338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18R(219’)          10499’          36L(198’)</a:t>
                      </a:r>
                      <a:endParaRPr lang="en-US" altLang="ko-Kore-KR"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38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18L(212’)          12467’          36R(188’)</a:t>
                      </a:r>
                      <a:endParaRPr lang="en-US" altLang="ko-Kore-KR"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466261"/>
                  </a:ext>
                </a:extLst>
              </a:tr>
              <a:tr h="13640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</a:rPr>
                        <a:t>CTC DEP 119.65 without TWR Instruction</a:t>
                      </a:r>
                      <a:endParaRPr lang="en-US" altLang="ko-Kore-KR" sz="800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2084727226"/>
              </p:ext>
            </p:extLst>
          </p:nvPr>
        </p:nvGraphicFramePr>
        <p:xfrm>
          <a:off x="-2501" y="16504"/>
          <a:ext cx="2328850" cy="68129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ZGHA(CSX)220ft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dirty="0"/>
                        <a:t>Changsha Reporting Office 132.0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DCL -20m, Read Back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131.15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666500" y="2271735"/>
            <a:ext cx="1587294" cy="1017064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119.65- CSX 132.55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WUH 134.35 – 120.975 – 135.65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125.775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SHA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132.4 - 125.325 - 120.55 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120.95 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xA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PAMBI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REBIT 170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RWY /8, /5 , P518 R068, R278</a:t>
                      </a:r>
                      <a:endParaRPr sz="458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AB538F5-03F3-C5A0-114C-C38C1B3D58AD}"/>
              </a:ext>
            </a:extLst>
          </p:cNvPr>
          <p:cNvSpPr/>
          <p:nvPr/>
        </p:nvSpPr>
        <p:spPr>
          <a:xfrm>
            <a:off x="1651787" y="312509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53AC9E1A-44C6-BA36-C536-ED6640435CB5}"/>
              </a:ext>
            </a:extLst>
          </p:cNvPr>
          <p:cNvSpPr/>
          <p:nvPr/>
        </p:nvSpPr>
        <p:spPr>
          <a:xfrm>
            <a:off x="890872" y="344920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5BE487A-EE0C-7027-8052-DEFA65E0A9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5" y="2313175"/>
            <a:ext cx="699076" cy="69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647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521844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124.52(125.72) -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127.5 - TPE 125.5 – 126.7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129.1 - HKG RDR 121.3 – 126.5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122.0 – Final 119.1 – 119.35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33L/R : NC05L/R, R242</a:t>
                      </a:r>
                      <a:endParaRPr dirty="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YJU R271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3589077160"/>
              </p:ext>
            </p:extLst>
          </p:nvPr>
        </p:nvGraphicFramePr>
        <p:xfrm>
          <a:off x="4472" y="3700083"/>
          <a:ext cx="2351640" cy="190405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106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65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17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586">
                  <a:extLst>
                    <a:ext uri="{9D8B030D-6E8A-4147-A177-3AD203B41FA5}">
                      <a16:colId xmlns:a16="http://schemas.microsoft.com/office/drawing/2014/main" val="2302053776"/>
                    </a:ext>
                  </a:extLst>
                </a:gridCol>
                <a:gridCol w="7460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963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HKG : </a:t>
                      </a:r>
                      <a:r>
                        <a:rPr lang="en-US" sz="800" dirty="0">
                          <a:solidFill>
                            <a:srgbClr val="FFC000"/>
                          </a:solidFill>
                        </a:rPr>
                        <a:t>Terminal Tx RTE + STAR Chart </a:t>
                      </a:r>
                      <a:r>
                        <a:rPr lang="en-US" sz="800" dirty="0">
                          <a:solidFill>
                            <a:schemeClr val="bg1"/>
                          </a:solidFill>
                        </a:rPr>
                        <a:t>(TL110)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0" dirty="0">
                          <a:solidFill>
                            <a:srgbClr val="C00000"/>
                          </a:solidFill>
                        </a:rPr>
                        <a:t>ENPET FL260, 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RWY25R After TOPUN - </a:t>
                      </a:r>
                      <a:r>
                        <a:rPr lang="en-US" sz="800" b="1" dirty="0">
                          <a:solidFill>
                            <a:srgbClr val="FFC000"/>
                          </a:solidFill>
                        </a:rPr>
                        <a:t>APP Mode</a:t>
                      </a:r>
                      <a:endParaRPr sz="800" b="0" dirty="0">
                        <a:solidFill>
                          <a:srgbClr val="C0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363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07L</a:t>
                      </a:r>
                      <a:r>
                        <a:rPr lang="en-US" sz="800" b="0" dirty="0"/>
                        <a:t>(R)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ABBEY </a:t>
                      </a:r>
                      <a:r>
                        <a:rPr lang="en-US" sz="800" b="1" dirty="0" err="1"/>
                        <a:t>xxA</a:t>
                      </a:r>
                      <a:endParaRPr lang="en-US" sz="800"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SIERA </a:t>
                      </a:r>
                      <a:r>
                        <a:rPr lang="en-US" sz="800" b="1" dirty="0" err="1"/>
                        <a:t>xxA</a:t>
                      </a:r>
                      <a:r>
                        <a:rPr lang="en-US" sz="800" b="1" dirty="0"/>
                        <a:t>/C</a:t>
                      </a:r>
                    </a:p>
                  </a:txBody>
                  <a:tcPr marL="36000" marR="36000" marT="0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LIMES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07L</a:t>
                      </a:r>
                      <a:r>
                        <a:rPr lang="en-US" sz="800" b="0" dirty="0"/>
                        <a:t>(R)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72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25R</a:t>
                      </a:r>
                      <a:r>
                        <a:rPr lang="en-US" sz="800" b="0" dirty="0"/>
                        <a:t>(L)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ABBEY </a:t>
                      </a:r>
                      <a:r>
                        <a:rPr lang="en-US" altLang="ko-Kore-KR" sz="800" b="1" dirty="0" err="1"/>
                        <a:t>xxB</a:t>
                      </a:r>
                      <a:endParaRPr lang="en-US" altLang="ko-Kore-KR" sz="800" b="1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SIERA </a:t>
                      </a:r>
                      <a:r>
                        <a:rPr lang="en-US" altLang="ko-Kore-KR" sz="800" b="1" dirty="0" err="1"/>
                        <a:t>xxB</a:t>
                      </a:r>
                      <a:r>
                        <a:rPr lang="en-US" altLang="ko-Kore-KR" sz="800" b="1" dirty="0"/>
                        <a:t>/D</a:t>
                      </a:r>
                    </a:p>
                  </a:txBody>
                  <a:tcPr marL="36000" marR="36000" marT="0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TD</a:t>
                      </a:r>
                      <a:endParaRPr sz="800" b="1"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RNAV </a:t>
                      </a:r>
                      <a:r>
                        <a:rPr lang="en-US" sz="800" b="1" dirty="0" err="1">
                          <a:solidFill>
                            <a:srgbClr val="C00000"/>
                          </a:solidFill>
                        </a:rPr>
                        <a:t>tx</a:t>
                      </a:r>
                      <a:r>
                        <a:rPr lang="en-US" sz="800" b="1" dirty="0"/>
                        <a:t> ILS 25R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25L</a:t>
                      </a: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1921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07L(23’)         11896’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DIS TH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        25R 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1921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07R(27’) 11942’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DIS TH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dirty="0">
                          <a:solidFill>
                            <a:srgbClr val="00B050"/>
                          </a:solidFill>
                        </a:rPr>
                        <a:t>12467’     25L(27’)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722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07L : C7(5882’), C8(7194’),   25R : C6(5882’), C5(7211’)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07R : J7(6916’), J8(7998’),     25L : J5(6916’), J4(8192’)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5405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Tx RTE - STAR - APP Chart Many SPD Restrictions</a:t>
                      </a:r>
                      <a:endParaRPr lang="en-US" altLang="ko-KR" sz="800" b="1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 err="1"/>
                        <a:t>xxR</a:t>
                      </a:r>
                      <a:r>
                        <a:rPr lang="en-US" sz="800" dirty="0"/>
                        <a:t> Dash Line for B737, APU BAN off Procedure</a:t>
                      </a:r>
                      <a:endParaRPr dirty="0"/>
                    </a:p>
                  </a:txBody>
                  <a:tcPr marL="36000" marR="3600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69290036"/>
              </p:ext>
            </p:extLst>
          </p:nvPr>
        </p:nvGraphicFramePr>
        <p:xfrm>
          <a:off x="-2501" y="16504"/>
          <a:ext cx="2328850" cy="62454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VHHH(HKG) 28ft</a:t>
                      </a:r>
                      <a:endParaRPr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HAS FLT Dispatch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131.6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F249E7A-A45C-54A1-0C09-872C49733B6D}"/>
              </a:ext>
            </a:extLst>
          </p:cNvPr>
          <p:cNvSpPr/>
          <p:nvPr/>
        </p:nvSpPr>
        <p:spPr>
          <a:xfrm>
            <a:off x="1674227" y="3413218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E0FC5CB-5405-69E2-6AEE-ED1D46C77F25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327901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CE50AE8-CC83-E9FB-37A0-3FD0CCE99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111" y="2490164"/>
            <a:ext cx="756864" cy="628119"/>
          </a:xfrm>
          <a:prstGeom prst="rect">
            <a:avLst/>
          </a:prstGeom>
        </p:spPr>
      </p:pic>
      <p:graphicFrame>
        <p:nvGraphicFramePr>
          <p:cNvPr id="117" name="Google Shape;117;p3"/>
          <p:cNvGraphicFramePr/>
          <p:nvPr>
            <p:extLst>
              <p:ext uri="{D42A27DB-BD31-4B8C-83A1-F6EECF244321}">
                <p14:modId xmlns:p14="http://schemas.microsoft.com/office/powerpoint/2010/main" val="2380361153"/>
              </p:ext>
            </p:extLst>
          </p:nvPr>
        </p:nvGraphicFramePr>
        <p:xfrm>
          <a:off x="7175" y="707276"/>
          <a:ext cx="2300931" cy="1798702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27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7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44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53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940550374"/>
                    </a:ext>
                  </a:extLst>
                </a:gridCol>
                <a:gridCol w="991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7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89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4761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398225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HKG : SID + </a:t>
                      </a:r>
                      <a:r>
                        <a:rPr lang="en-US" sz="800" u="none" strike="noStrike" cap="none" dirty="0">
                          <a:solidFill>
                            <a:srgbClr val="FFC000"/>
                          </a:solidFill>
                        </a:rPr>
                        <a:t>Terminal Tx RTE Chart</a:t>
                      </a:r>
                      <a:r>
                        <a:rPr lang="en-US" sz="800" u="none" strike="noStrike" cap="none" dirty="0"/>
                        <a:t> TA 9000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FFC000"/>
                          </a:solidFill>
                        </a:rPr>
                        <a:t>NADP2 : 1000 SPD INTV (Vzf+10~20kts), 1500 CLB TH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0" u="none" strike="noStrike" cap="none" dirty="0">
                          <a:solidFill>
                            <a:schemeClr val="bg1"/>
                          </a:solidFill>
                        </a:rPr>
                        <a:t>(NADP 1/2 for 07L/R)</a:t>
                      </a:r>
                      <a:endParaRPr sz="700" b="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57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07L</a:t>
                      </a:r>
                      <a:r>
                        <a:rPr lang="en-US" sz="800" b="0" u="none" strike="noStrike" cap="none" dirty="0"/>
                        <a:t>(R)</a:t>
                      </a:r>
                      <a:endParaRPr sz="800" b="0" u="none" strike="noStrike" cap="none" dirty="0"/>
                    </a:p>
                  </a:txBody>
                  <a:tcPr marL="0" marR="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OCEAN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xxE</a:t>
                      </a: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(A)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(RASSE </a:t>
                      </a:r>
                      <a:r>
                        <a:rPr lang="en-US" sz="800" b="0" u="none" strike="noStrike" cap="none" dirty="0" err="1">
                          <a:solidFill>
                            <a:srgbClr val="0070C0"/>
                          </a:solidFill>
                        </a:rPr>
                        <a:t>xxZ</a:t>
                      </a:r>
                      <a:r>
                        <a:rPr lang="en-US" sz="800" b="0" u="none" strike="noStrike" cap="none" dirty="0">
                          <a:solidFill>
                            <a:srgbClr val="0070C0"/>
                          </a:solidFill>
                        </a:rPr>
                        <a:t>/X)</a:t>
                      </a:r>
                      <a:endParaRPr sz="800" b="0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074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074</a:t>
                      </a:r>
                      <a:endParaRPr sz="800" b="1" u="none" strike="noStrike" cap="none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5000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074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472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25R</a:t>
                      </a:r>
                      <a:r>
                        <a:rPr lang="en-US" sz="800" b="0" u="none" strike="noStrike" cap="none" dirty="0"/>
                        <a:t>(L)</a:t>
                      </a:r>
                      <a:endParaRPr sz="800" b="0" u="none" strike="noStrike" cap="none" dirty="0"/>
                    </a:p>
                  </a:txBody>
                  <a:tcPr marL="0" marR="0" marT="36000" marB="36000" anchor="ctr"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OCEAN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xxB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/F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254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254</a:t>
                      </a:r>
                      <a:endParaRPr sz="800" b="1" u="none" strike="noStrike" cap="none" dirty="0"/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5000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254</a:t>
                      </a:r>
                      <a:endParaRPr lang="ko-Kore-KR" altLang="en-US" dirty="0"/>
                    </a:p>
                  </a:txBody>
                  <a:tcPr marL="0" marR="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9706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SMT 114.8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07L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111.5</a:t>
                      </a:r>
                      <a:endParaRPr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25R 108.75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07R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110.9</a:t>
                      </a:r>
                      <a:endParaRPr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25L 110.9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4727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07R/L(27’/23’) 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12467’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25L/R(27’/23’)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2242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E. O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0" marR="0" marT="36000" marB="3600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07L(R) : LKC R105(SMT /3), LKC105/9.5 R185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25R(L) : ITFR(ITFL)254/10, R156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4822849"/>
                  </a:ext>
                </a:extLst>
              </a:tr>
              <a:tr h="165372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SID – Tx RTE Chart Many SPD Restriction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9" name="Google Shape;119;p3"/>
          <p:cNvGraphicFramePr/>
          <p:nvPr>
            <p:extLst>
              <p:ext uri="{D42A27DB-BD31-4B8C-83A1-F6EECF244321}">
                <p14:modId xmlns:p14="http://schemas.microsoft.com/office/powerpoint/2010/main" val="836173499"/>
              </p:ext>
            </p:extLst>
          </p:nvPr>
        </p:nvGraphicFramePr>
        <p:xfrm>
          <a:off x="-2501" y="16504"/>
          <a:ext cx="2328850" cy="68129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VHHH(HKG) 28ft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HAS FLT </a:t>
                      </a:r>
                      <a:r>
                        <a:rPr lang="en-US" sz="900" dirty="0" err="1"/>
                        <a:t>Disp</a:t>
                      </a:r>
                      <a:r>
                        <a:rPr lang="en-US" sz="900" dirty="0"/>
                        <a:t> 131.6</a:t>
                      </a:r>
                      <a:endParaRPr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DCL 20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분전</a:t>
                      </a:r>
                      <a:endParaRPr lang="en-US" altLang="ko-KR" sz="700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분 차이시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CTC Comm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BA009CD-0CE1-2081-CE8C-F9EB8DF1D6DE}"/>
              </a:ext>
            </a:extLst>
          </p:cNvPr>
          <p:cNvSpPr txBox="1"/>
          <p:nvPr/>
        </p:nvSpPr>
        <p:spPr>
          <a:xfrm>
            <a:off x="794992" y="2499092"/>
            <a:ext cx="1498808" cy="78277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HKG DEP 123.8 – RDR 118.925 </a:t>
            </a:r>
            <a:endParaRPr kumimoji="1" lang="en-US" altLang="ko-Kore-KR" sz="700" b="1" u="sng" dirty="0">
              <a:solidFill>
                <a:srgbClr val="C0000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 129.1 – 126.7 – 123.6 – 125.5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127.5 -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125.725(124.52)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ICN - 120.72 – 126.17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– 119.75</a:t>
            </a:r>
            <a:endParaRPr kumimoji="1" lang="ko-Kore-KR" altLang="en-US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직사각형 2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857B720D-0D1B-9121-09AB-6FDEA1F31352}"/>
              </a:ext>
            </a:extLst>
          </p:cNvPr>
          <p:cNvSpPr/>
          <p:nvPr/>
        </p:nvSpPr>
        <p:spPr>
          <a:xfrm>
            <a:off x="1657574" y="3099745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China</a:t>
            </a:r>
            <a:endParaRPr lang="en-US" altLang="ko-KR" sz="1800" b="1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E5BD0A1F-222D-F256-6A70-D874149F410B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115118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465740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125.5 – 127.9 – 129.1 – MNL 119.3</a:t>
            </a:r>
            <a:endParaRPr kumimoji="1" lang="en-US" altLang="ko-Kore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RDO 8942(5655) – HCM 120.7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132.35 – 134.05 – CXR APP 127.9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2431729543"/>
              </p:ext>
            </p:extLst>
          </p:nvPr>
        </p:nvGraphicFramePr>
        <p:xfrm>
          <a:off x="-2501" y="3698694"/>
          <a:ext cx="2327658" cy="186457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4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331">
                  <a:extLst>
                    <a:ext uri="{9D8B030D-6E8A-4147-A177-3AD203B41FA5}">
                      <a16:colId xmlns:a16="http://schemas.microsoft.com/office/drawing/2014/main" val="502366202"/>
                    </a:ext>
                  </a:extLst>
                </a:gridCol>
                <a:gridCol w="118370">
                  <a:extLst>
                    <a:ext uri="{9D8B030D-6E8A-4147-A177-3AD203B41FA5}">
                      <a16:colId xmlns:a16="http://schemas.microsoft.com/office/drawing/2014/main" val="992510185"/>
                    </a:ext>
                  </a:extLst>
                </a:gridCol>
                <a:gridCol w="511481">
                  <a:extLst>
                    <a:ext uri="{9D8B030D-6E8A-4147-A177-3AD203B41FA5}">
                      <a16:colId xmlns:a16="http://schemas.microsoft.com/office/drawing/2014/main" val="2076907169"/>
                    </a:ext>
                  </a:extLst>
                </a:gridCol>
              </a:tblGrid>
              <a:tr h="324137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CXR : STAR 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</a:t>
                      </a:r>
                      <a:r>
                        <a:rPr lang="en-US" sz="800" dirty="0" err="1">
                          <a:solidFill>
                            <a:schemeClr val="accent4"/>
                          </a:solidFill>
                        </a:rPr>
                        <a:t>Wx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, Using RWY from </a:t>
                      </a:r>
                      <a:r>
                        <a:rPr lang="en-US" sz="800" dirty="0" err="1">
                          <a:solidFill>
                            <a:schemeClr val="accent4"/>
                          </a:solidFill>
                        </a:rPr>
                        <a:t>HoChiMinh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 CTL)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RWY20 Max Tail Wind 15kts, </a:t>
                      </a:r>
                      <a:r>
                        <a:rPr lang="en-US" sz="800" b="0" dirty="0" err="1">
                          <a:solidFill>
                            <a:srgbClr val="FFC000"/>
                          </a:solidFill>
                        </a:rPr>
                        <a:t>chk</a:t>
                      </a: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 condition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CAAV STAR, APP not Authorized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91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20L</a:t>
                      </a:r>
                      <a:r>
                        <a:rPr lang="en-US" sz="800" b="0" dirty="0"/>
                        <a:t>/R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COTUN, BANKE, HUNTA, NHATA xx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rowSpan="2">
                  <a:txBody>
                    <a:bodyPr/>
                    <a:lstStyle/>
                    <a:p>
                      <a:r>
                        <a:rPr lang="en-US" sz="800" b="1" dirty="0"/>
                        <a:t>CR xxx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Y 20L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/>
                        <a:t>RNP 20R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47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02R</a:t>
                      </a:r>
                      <a:r>
                        <a:rPr lang="en-US" sz="800" b="0" dirty="0"/>
                        <a:t>/L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ore-KR" sz="800" b="1" dirty="0"/>
                    </a:p>
                  </a:txBody>
                  <a:tcPr marL="36000" marR="36000" marT="36000" marB="36000" anchor="ctr"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800" b="1" dirty="0"/>
                        <a:t>ILS X/Z 02L/R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479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02R(15’)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3.5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10000’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20L(34’)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479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02L(20’) 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3.5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도</a:t>
                      </a:r>
                      <a:endParaRPr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10010’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20R(46’)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913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20L : G3(6735’), G1(9603’),   02R : G5(6528’), G7(9662’)</a:t>
                      </a:r>
                      <a:endParaRPr sz="800" dirty="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20R : W4(5971’), W3(7680’),02L : W5(5606’), W6(7345’)</a:t>
                      </a:r>
                      <a:r>
                        <a:rPr lang="en-US" sz="8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dirty="0"/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479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 err="1"/>
                        <a:t>FollowMe</a:t>
                      </a:r>
                      <a:r>
                        <a:rPr lang="en-US" sz="800" dirty="0"/>
                        <a:t> Car Service, </a:t>
                      </a:r>
                      <a:r>
                        <a:rPr lang="en-US" sz="800" b="1" dirty="0" err="1">
                          <a:solidFill>
                            <a:srgbClr val="C00000"/>
                          </a:solidFill>
                        </a:rPr>
                        <a:t>Sensitie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 VDGS Caution!!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2390529704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VVCR(CXR) 46ft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No D-ATIS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8BFDA17-699D-A0C3-A1F6-B1CDE98B3DE3}"/>
              </a:ext>
            </a:extLst>
          </p:cNvPr>
          <p:cNvSpPr/>
          <p:nvPr/>
        </p:nvSpPr>
        <p:spPr>
          <a:xfrm>
            <a:off x="1469976" y="3426031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6E8B272-8D5B-D47D-58C6-4C3C17E8230E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246992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" name="Google Shape;117;p3">
            <a:extLst>
              <a:ext uri="{FF2B5EF4-FFF2-40B4-BE49-F238E27FC236}">
                <a16:creationId xmlns:a16="http://schemas.microsoft.com/office/drawing/2014/main" id="{B2399E6E-0BF9-245E-720B-598089D336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2605063"/>
              </p:ext>
            </p:extLst>
          </p:nvPr>
        </p:nvGraphicFramePr>
        <p:xfrm>
          <a:off x="-4046" y="586900"/>
          <a:ext cx="2347194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354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8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80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48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693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578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88614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CNX : RNP SID (NADP 1)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Follow Restrictions due to Military Traffic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02L</a:t>
                      </a:r>
                      <a:r>
                        <a:rPr lang="en-US" sz="800" b="0" u="none" strike="noStrike" cap="none" dirty="0"/>
                        <a:t>/R</a:t>
                      </a: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NIHOA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xxA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020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020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ATC/FL</a:t>
                      </a:r>
                      <a:r>
                        <a:rPr lang="en-US" altLang="ko-KR" sz="800" b="1" u="none" strike="noStrike" cap="none" dirty="0">
                          <a:solidFill>
                            <a:srgbClr val="0070C0"/>
                          </a:solidFill>
                        </a:rPr>
                        <a:t>100</a:t>
                      </a:r>
                      <a:endParaRPr lang="en-US"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020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20R</a:t>
                      </a:r>
                      <a:r>
                        <a:rPr lang="en-US" sz="800" b="0" u="none" strike="noStrike" cap="none" dirty="0"/>
                        <a:t>/L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NIHOA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xxB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200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200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ATC/FL100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200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CRA 116.5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02R 111.9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02L 110.7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20L 110.3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700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02 : CRA 020/2, R090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 20 : CRA 200/6, R150</a:t>
                      </a:r>
                      <a:endParaRPr sz="800" b="0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186816789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02L(20’) 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3.5</a:t>
                      </a:r>
                      <a:r>
                        <a:rPr lang="ko-KR" alt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10010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20R(46’)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02R(15’) </a:t>
                      </a:r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3.5</a:t>
                      </a:r>
                      <a:r>
                        <a:rPr lang="ko-KR" alt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도</a:t>
                      </a:r>
                      <a:endParaRPr lang="en-US" sz="800" b="1" u="none" strike="noStrike" cap="none" dirty="0">
                        <a:solidFill>
                          <a:srgbClr val="C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10000’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20L(34’)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693353"/>
                  </a:ext>
                </a:extLst>
              </a:tr>
              <a:tr h="115700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TWY Y5 only below wingspan 36m/118ft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Google Shape;119;p3">
            <a:extLst>
              <a:ext uri="{FF2B5EF4-FFF2-40B4-BE49-F238E27FC236}">
                <a16:creationId xmlns:a16="http://schemas.microsoft.com/office/drawing/2014/main" id="{9324F2DF-C628-CA2F-3D82-2A8B1E34F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9691675"/>
              </p:ext>
            </p:extLst>
          </p:nvPr>
        </p:nvGraphicFramePr>
        <p:xfrm>
          <a:off x="-2501" y="16504"/>
          <a:ext cx="2328850" cy="5593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VVCR(CXR) 46ft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None</a:t>
                      </a:r>
                      <a:endParaRPr sz="12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TWR 118.2 By Voice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4CA6956-FB7E-2FB3-571E-9A16B59F12B1}"/>
              </a:ext>
            </a:extLst>
          </p:cNvPr>
          <p:cNvSpPr txBox="1"/>
          <p:nvPr/>
        </p:nvSpPr>
        <p:spPr>
          <a:xfrm>
            <a:off x="775855" y="2358321"/>
            <a:ext cx="1612942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DEP 127.9 – HCM 134.05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DAD 123.3 – SNY 122.6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(-5min)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HKG 132.15 – 127.1 – TPE 129.1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125.5 – FUK 127.5</a:t>
            </a:r>
            <a:r>
              <a:rPr kumimoji="1" lang="en-US" altLang="ko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(SENKA /20)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9" name="그림 8" descr="지도, 텍스트, 도표이(가) 표시된 사진&#10;&#10;자동 생성된 설명">
            <a:extLst>
              <a:ext uri="{FF2B5EF4-FFF2-40B4-BE49-F238E27FC236}">
                <a16:creationId xmlns:a16="http://schemas.microsoft.com/office/drawing/2014/main" id="{40FAD37A-76DB-4884-AE7F-03831C74A2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336310"/>
            <a:ext cx="845389" cy="825728"/>
          </a:xfrm>
          <a:prstGeom prst="rect">
            <a:avLst/>
          </a:prstGeom>
        </p:spPr>
      </p:pic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3F13AC3-0D74-CEBB-7100-2629A32A1FE4}"/>
              </a:ext>
            </a:extLst>
          </p:cNvPr>
          <p:cNvSpPr/>
          <p:nvPr/>
        </p:nvSpPr>
        <p:spPr>
          <a:xfrm>
            <a:off x="1469976" y="3084579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6C9523CA-AC93-469E-02C8-A31FDF3992F7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026387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64294"/>
            <a:ext cx="2438488" cy="532316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(SENKA /20)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125.5 – 127.9 – 129.1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119.3 -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RDO 8942(5655) – HCM 120.7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132.35 – SGN APP 125.5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2356095685"/>
              </p:ext>
            </p:extLst>
          </p:nvPr>
        </p:nvGraphicFramePr>
        <p:xfrm>
          <a:off x="-11466" y="3788344"/>
          <a:ext cx="2365375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64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906">
                  <a:extLst>
                    <a:ext uri="{9D8B030D-6E8A-4147-A177-3AD203B41FA5}">
                      <a16:colId xmlns:a16="http://schemas.microsoft.com/office/drawing/2014/main" val="689142997"/>
                    </a:ext>
                  </a:extLst>
                </a:gridCol>
                <a:gridCol w="224118">
                  <a:extLst>
                    <a:ext uri="{9D8B030D-6E8A-4147-A177-3AD203B41FA5}">
                      <a16:colId xmlns:a16="http://schemas.microsoft.com/office/drawing/2014/main" val="502366202"/>
                    </a:ext>
                  </a:extLst>
                </a:gridCol>
                <a:gridCol w="946450">
                  <a:extLst>
                    <a:ext uri="{9D8B030D-6E8A-4147-A177-3AD203B41FA5}">
                      <a16:colId xmlns:a16="http://schemas.microsoft.com/office/drawing/2014/main" val="992510185"/>
                    </a:ext>
                  </a:extLst>
                </a:gridCol>
              </a:tblGrid>
              <a:tr h="120271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SGN : STAR  </a:t>
                      </a:r>
                      <a:r>
                        <a:rPr lang="en-US" sz="800" dirty="0">
                          <a:solidFill>
                            <a:schemeClr val="accent4"/>
                          </a:solidFill>
                        </a:rPr>
                        <a:t>(CPDLC : VVHM)</a:t>
                      </a:r>
                      <a:r>
                        <a:rPr lang="ko-KR" altLang="en-US" sz="800" dirty="0">
                          <a:solidFill>
                            <a:schemeClr val="accent4"/>
                          </a:solidFill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bg1"/>
                          </a:solidFill>
                        </a:rPr>
                        <a:t>TL 190</a:t>
                      </a:r>
                      <a:endParaRPr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25R</a:t>
                      </a:r>
                      <a:r>
                        <a:rPr lang="en-US" sz="800" b="0" dirty="0"/>
                        <a:t>(L)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DALAP </a:t>
                      </a:r>
                      <a:r>
                        <a:rPr lang="en-US" sz="800" b="1" dirty="0" err="1"/>
                        <a:t>xxH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/>
                        <a:t>SOKAN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SOKAN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W 25R/L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07R</a:t>
                      </a:r>
                      <a:r>
                        <a:rPr lang="en-US" sz="800" b="0" dirty="0"/>
                        <a:t>(L)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DALAP </a:t>
                      </a:r>
                      <a:r>
                        <a:rPr lang="en-US" sz="800" b="1" dirty="0" err="1"/>
                        <a:t>xxG</a:t>
                      </a:r>
                      <a:endParaRPr lang="en-US"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SAMDU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SAMDU</a:t>
                      </a:r>
                      <a:endParaRPr lang="ko-Kore-KR" alt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ILS W 07R, VOR 07L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4277695380"/>
                  </a:ext>
                </a:extLst>
              </a:tr>
              <a:tr h="137479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25R(33’)                  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10007’                 </a:t>
                      </a: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07L(20’)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10007’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479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25L(32’)      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12559’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FF0000"/>
                          </a:solidFill>
                        </a:rPr>
                        <a:t>10036’ (DISP TH)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07R(24’)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913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25R:</a:t>
                      </a:r>
                      <a:r>
                        <a:rPr lang="en-US" sz="800" b="1" dirty="0">
                          <a:solidFill>
                            <a:schemeClr val="accent1"/>
                          </a:solidFill>
                        </a:rPr>
                        <a:t>P4(6158’), P5(6991’)</a:t>
                      </a: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,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</a:rPr>
                        <a:t>07R:</a:t>
                      </a:r>
                      <a:r>
                        <a:rPr lang="en-US" altLang="ko-Kore-KR" sz="800" b="1" dirty="0">
                          <a:solidFill>
                            <a:schemeClr val="accent1"/>
                          </a:solidFill>
                        </a:rPr>
                        <a:t>S6(4412’),S5(6574’</a:t>
                      </a:r>
                      <a:r>
                        <a:rPr lang="en-US" altLang="ko-KR" sz="800" b="1" dirty="0">
                          <a:solidFill>
                            <a:schemeClr val="accent1"/>
                          </a:solidFill>
                        </a:rPr>
                        <a:t>,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</a:rPr>
                        <a:t>11</a:t>
                      </a:r>
                      <a:r>
                        <a:rPr lang="en-US" altLang="ko-Kore-KR" sz="700" b="1" dirty="0">
                          <a:solidFill>
                            <a:schemeClr val="accent1"/>
                          </a:solidFill>
                        </a:rPr>
                        <a:t>0도</a:t>
                      </a:r>
                      <a:r>
                        <a:rPr lang="en-US" altLang="ko-KR" sz="800" b="1" dirty="0">
                          <a:solidFill>
                            <a:schemeClr val="accent1"/>
                          </a:solidFill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R" sz="800" dirty="0">
                          <a:solidFill>
                            <a:schemeClr val="accent1"/>
                          </a:solidFill>
                        </a:rPr>
                        <a:t>B737 P4, P5, S6, S5 Unable Tell ATC</a:t>
                      </a:r>
                      <a:endParaRPr lang="en-US" altLang="ko-Kore-KR" sz="800" b="1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</a:rPr>
                        <a:t>25L : S7(6824’), </a:t>
                      </a: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S8(9671’),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</a:rPr>
                        <a:t>     07L : P3(6266’), P2(8907’)</a:t>
                      </a:r>
                      <a:endParaRPr lang="en-US" altLang="ko-Kore-KR" sz="800" dirty="0">
                        <a:solidFill>
                          <a:schemeClr val="dk1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479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 err="1"/>
                        <a:t>FollowMe</a:t>
                      </a:r>
                      <a:r>
                        <a:rPr lang="en-US" sz="800" dirty="0"/>
                        <a:t> Car Service in Ramp </a:t>
                      </a:r>
                      <a:r>
                        <a:rPr lang="en-US" sz="800" dirty="0">
                          <a:solidFill>
                            <a:schemeClr val="accent1"/>
                          </a:solidFill>
                        </a:rPr>
                        <a:t>(Caution STOPBAR L/T)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 err="1">
                          <a:solidFill>
                            <a:srgbClr val="C00000"/>
                          </a:solidFill>
                        </a:rPr>
                        <a:t>Sensitie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 VDGS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!!!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(</a:t>
                      </a: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0.5m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이내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,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2m STOP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시 바로 정지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) </a:t>
                      </a:r>
                      <a:endParaRPr lang="en-US" sz="800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1133473494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VVTS(SGN) 33ft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None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FF0000"/>
                          </a:solidFill>
                        </a:rPr>
                        <a:t>No D-ATIS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AAB07A0-B244-1F75-A200-72ACAFBC97D5}"/>
              </a:ext>
            </a:extLst>
          </p:cNvPr>
          <p:cNvSpPr/>
          <p:nvPr/>
        </p:nvSpPr>
        <p:spPr>
          <a:xfrm>
            <a:off x="1469976" y="3466541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A7640F26-AA68-BC81-60B9-DD726B8F893E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475675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" name="Google Shape;117;p3">
            <a:extLst>
              <a:ext uri="{FF2B5EF4-FFF2-40B4-BE49-F238E27FC236}">
                <a16:creationId xmlns:a16="http://schemas.microsoft.com/office/drawing/2014/main" id="{B2399E6E-0BF9-245E-720B-598089D336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6756709"/>
              </p:ext>
            </p:extLst>
          </p:nvPr>
        </p:nvGraphicFramePr>
        <p:xfrm>
          <a:off x="-15808" y="580010"/>
          <a:ext cx="2349161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41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3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7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33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414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650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171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79923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SGN : RNP SID (NADP 1) TA 18000’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accent4"/>
                          </a:solidFill>
                        </a:rPr>
                        <a:t>Request RWY due to Performance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25L</a:t>
                      </a:r>
                      <a:r>
                        <a:rPr lang="en-US" sz="800" b="0" u="none" strike="noStrike" cap="none" dirty="0"/>
                        <a:t>(R)</a:t>
                      </a: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KADUM </a:t>
                      </a:r>
                      <a:r>
                        <a:rPr lang="en-US" sz="800" b="1" u="none" strike="noStrike" cap="none" dirty="0" err="1">
                          <a:solidFill>
                            <a:srgbClr val="0070C0"/>
                          </a:solidFill>
                        </a:rPr>
                        <a:t>xxD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250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250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11000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250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07L</a:t>
                      </a:r>
                      <a:r>
                        <a:rPr lang="en-US" sz="800" b="0" u="none" strike="noStrike" cap="none" dirty="0"/>
                        <a:t>(R)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KADUM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xxE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/A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070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070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3000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900m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070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7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TSH 116.8</a:t>
                      </a:r>
                      <a:endParaRPr sz="800" b="1" u="none" strike="noStrike" cap="none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25R 110.5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07R 111.7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25L 108.3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6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25R(33’)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     </a:t>
                      </a: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</a:rPr>
                        <a:t>10007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</a:rPr>
                        <a:t>’          07L(20’)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10010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20R(46’)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600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ore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25L(32’)</a:t>
                      </a:r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     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</a:rPr>
                        <a:t>12559’          07R(24’)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10000’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20L(34’)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693353"/>
                  </a:ext>
                </a:extLst>
              </a:tr>
              <a:tr h="115700">
                <a:tc grid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rgbClr val="C00000"/>
                          </a:solidFill>
                        </a:rPr>
                        <a:t>Caution TSAT +- 5min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 CLR, RWY CHG After TAXI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Caution STOPBAR L/T, </a:t>
                      </a:r>
                      <a:r>
                        <a:rPr lang="en-US" sz="800" b="1" u="none" strike="noStrike" cap="none" dirty="0">
                          <a:solidFill>
                            <a:schemeClr val="tx1"/>
                          </a:solidFill>
                        </a:rPr>
                        <a:t>Follow Car Service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Google Shape;119;p3">
            <a:extLst>
              <a:ext uri="{FF2B5EF4-FFF2-40B4-BE49-F238E27FC236}">
                <a16:creationId xmlns:a16="http://schemas.microsoft.com/office/drawing/2014/main" id="{9324F2DF-C628-CA2F-3D82-2A8B1E34F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2158126"/>
              </p:ext>
            </p:extLst>
          </p:nvPr>
        </p:nvGraphicFramePr>
        <p:xfrm>
          <a:off x="-2501" y="16504"/>
          <a:ext cx="2328850" cy="5593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VVTS(SGN) 33ft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None</a:t>
                      </a:r>
                      <a:endParaRPr sz="1200" dirty="0">
                        <a:solidFill>
                          <a:srgbClr val="0070C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-15min,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DEL 121.8 By Voice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4CA6956-FB7E-2FB3-571E-9A16B59F12B1}"/>
              </a:ext>
            </a:extLst>
          </p:cNvPr>
          <p:cNvSpPr txBox="1"/>
          <p:nvPr/>
        </p:nvSpPr>
        <p:spPr>
          <a:xfrm>
            <a:off x="78327" y="2363041"/>
            <a:ext cx="1963999" cy="855482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125.5 – HCM 120.1 - 134.05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HNI 123.3 – SNY 122.6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(-5min)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HKG 132.15 – 127.1 – TPE 129.1 – 127.9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126.7 – 123.6 - FUK 127.5</a:t>
            </a:r>
            <a:r>
              <a:rPr kumimoji="1" lang="en-US" altLang="ko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(SENKA /20)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99BF2EA-C484-82B5-D698-2C4DFAE01B8A}"/>
              </a:ext>
            </a:extLst>
          </p:cNvPr>
          <p:cNvSpPr/>
          <p:nvPr/>
        </p:nvSpPr>
        <p:spPr>
          <a:xfrm>
            <a:off x="1469976" y="3084579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5CD2C11-84BB-CA3F-91BE-B3B15E82C893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243263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2F9807-5AEF-8D80-6311-45C5000B22FB}"/>
              </a:ext>
            </a:extLst>
          </p:cNvPr>
          <p:cNvSpPr txBox="1"/>
          <p:nvPr/>
        </p:nvSpPr>
        <p:spPr>
          <a:xfrm>
            <a:off x="-69798" y="3136663"/>
            <a:ext cx="2438488" cy="693899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(SENKA /20)</a:t>
            </a:r>
            <a:r>
              <a:rPr kumimoji="1" lang="ko-KR" altLang="en-US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–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</a:t>
            </a:r>
            <a:r>
              <a:rPr kumimoji="1" lang="ko-KR" altLang="en-US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125.5 – 127.9 – 129.1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119.3 -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RDO 8942(5655)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HCM 120.7</a:t>
            </a:r>
            <a:r>
              <a:rPr kumimoji="1" lang="en-US" altLang="ko-Kore-KR" sz="700" b="1" u="sng" dirty="0">
                <a:solidFill>
                  <a:srgbClr val="FF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(MIGUG) 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- PNH 127.5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123.8</a:t>
            </a:r>
          </a:p>
        </p:txBody>
      </p:sp>
      <p:graphicFrame>
        <p:nvGraphicFramePr>
          <p:cNvPr id="291" name="Google Shape;291;p18"/>
          <p:cNvGraphicFramePr/>
          <p:nvPr/>
        </p:nvGraphicFramePr>
        <p:xfrm>
          <a:off x="0" y="635155"/>
          <a:ext cx="2332925" cy="256021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5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1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2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25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0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6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59300">
                <a:tc gridSpan="10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SID (33/34 NADP 1, 15/16 NADP 2)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xA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b="1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ATC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34L/R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xY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458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333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ATC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333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BOPTA </a:t>
                      </a:r>
                      <a:r>
                        <a:rPr lang="en-US" sz="800" b="1" dirty="0" err="1">
                          <a:solidFill>
                            <a:srgbClr val="0070C0"/>
                          </a:solidFill>
                        </a:rPr>
                        <a:t>xC</a:t>
                      </a:r>
                      <a:endParaRPr sz="800" b="1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16L/R</a:t>
                      </a:r>
                      <a:endParaRPr sz="800" b="1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BOPTA </a:t>
                      </a:r>
                      <a:r>
                        <a:rPr lang="en-US" sz="800" dirty="0" err="1"/>
                        <a:t>xH</a:t>
                      </a:r>
                      <a:endParaRPr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458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153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0070C0"/>
                          </a:solidFill>
                        </a:rPr>
                        <a:t>5000</a:t>
                      </a:r>
                      <a:endParaRPr sz="80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rgbClr val="C00000"/>
                          </a:solidFill>
                        </a:rPr>
                        <a:t>153</a:t>
                      </a:r>
                      <a:endParaRPr sz="80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NCN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113.8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33L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109.3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33R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15L 111.9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15R 109.1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58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WNG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70C0"/>
                          </a:solidFill>
                        </a:rPr>
                        <a:t>112.9</a:t>
                      </a:r>
                      <a:endParaRPr sz="800" b="1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109.95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34R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108.1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16L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110.35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16R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C00000"/>
                          </a:solidFill>
                        </a:rPr>
                        <a:t>108.55</a:t>
                      </a:r>
                      <a:endParaRPr sz="800" b="1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5800"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33L/R : NC05L/R,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34L/R : WNG333/4.6, R242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/>
                        <a:t>YJU R271</a:t>
                      </a:r>
                      <a:endParaRPr sz="80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4775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33L/R 34L(23’)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15L/R 16R(23’)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4775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34R (23’)</a:t>
                      </a:r>
                      <a:endParaRPr sz="458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13123’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16L 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4775">
                <a:tc gridSpan="10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/>
                        <a:t>Parallel TWY 10KTS </a:t>
                      </a:r>
                      <a:r>
                        <a:rPr lang="en-US" sz="800" dirty="0" err="1"/>
                        <a:t>이상</a:t>
                      </a:r>
                      <a:r>
                        <a:rPr lang="en-US" sz="800" dirty="0"/>
                        <a:t>(R17 MAX 15kts)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92" name="Google Shape;292;p18"/>
          <p:cNvGraphicFramePr/>
          <p:nvPr>
            <p:extLst>
              <p:ext uri="{D42A27DB-BD31-4B8C-83A1-F6EECF244321}">
                <p14:modId xmlns:p14="http://schemas.microsoft.com/office/powerpoint/2010/main" val="3275025826"/>
              </p:ext>
            </p:extLst>
          </p:nvPr>
        </p:nvGraphicFramePr>
        <p:xfrm>
          <a:off x="20430" y="3857452"/>
          <a:ext cx="2286834" cy="1670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47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1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4532">
                  <a:extLst>
                    <a:ext uri="{9D8B030D-6E8A-4147-A177-3AD203B41FA5}">
                      <a16:colId xmlns:a16="http://schemas.microsoft.com/office/drawing/2014/main" val="689142997"/>
                    </a:ext>
                  </a:extLst>
                </a:gridCol>
                <a:gridCol w="518328">
                  <a:extLst>
                    <a:ext uri="{9D8B030D-6E8A-4147-A177-3AD203B41FA5}">
                      <a16:colId xmlns:a16="http://schemas.microsoft.com/office/drawing/2014/main" val="502366202"/>
                    </a:ext>
                  </a:extLst>
                </a:gridCol>
                <a:gridCol w="595906">
                  <a:extLst>
                    <a:ext uri="{9D8B030D-6E8A-4147-A177-3AD203B41FA5}">
                      <a16:colId xmlns:a16="http://schemas.microsoft.com/office/drawing/2014/main" val="992510185"/>
                    </a:ext>
                  </a:extLst>
                </a:gridCol>
              </a:tblGrid>
              <a:tr h="120271"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PNH : RNAV STAR (</a:t>
                      </a:r>
                      <a:r>
                        <a:rPr lang="en-US" altLang="ko-KR" sz="800" dirty="0">
                          <a:solidFill>
                            <a:schemeClr val="bg1"/>
                          </a:solidFill>
                        </a:rPr>
                        <a:t>TL ATC, ATIS)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FFC000"/>
                          </a:solidFill>
                        </a:rPr>
                        <a:t>Caution CLR Limit GONLY, Do not Confuse ANAT, ANAB</a:t>
                      </a:r>
                      <a:endParaRPr sz="800" b="0" dirty="0">
                        <a:solidFill>
                          <a:srgbClr val="FFC000"/>
                        </a:solidFill>
                      </a:endParaRPr>
                    </a:p>
                  </a:txBody>
                  <a:tcPr marL="0" marR="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05</a:t>
                      </a:r>
                      <a:endParaRPr sz="800" b="0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NANXY </a:t>
                      </a:r>
                      <a:r>
                        <a:rPr lang="en-US" sz="800" b="1" dirty="0" err="1"/>
                        <a:t>xxB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/>
                        <a:t>BOSET</a:t>
                      </a:r>
                      <a:endParaRPr lang="en-US" sz="700" b="1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SOKAN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RNP 05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23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DETMA </a:t>
                      </a:r>
                      <a:r>
                        <a:rPr lang="en-US" sz="800" b="1" dirty="0" err="1"/>
                        <a:t>xxA</a:t>
                      </a:r>
                      <a:endParaRPr lang="en-US" sz="800" b="1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KOSDA 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070C0"/>
                          </a:solidFill>
                        </a:rPr>
                        <a:t>Del Holding Data</a:t>
                      </a:r>
                      <a:endParaRPr lang="en-US" sz="700" b="0" dirty="0">
                        <a:solidFill>
                          <a:srgbClr val="0070C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ko-Kore-KR" sz="800" b="1" dirty="0"/>
                        <a:t>SAMDU</a:t>
                      </a:r>
                      <a:endParaRPr lang="ko-Kore-KR" altLang="en-US"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ILS 23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4277695380"/>
                  </a:ext>
                </a:extLst>
              </a:tr>
              <a:tr h="13747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05(40’)       9843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altLang="ko-KR" sz="800" b="1" dirty="0">
                          <a:solidFill>
                            <a:srgbClr val="FF0000"/>
                          </a:solidFill>
                        </a:rPr>
                        <a:t>9350’ (DISP TH) </a:t>
                      </a:r>
                      <a:r>
                        <a:rPr lang="en-US" altLang="ko-KR" sz="800" b="1" dirty="0">
                          <a:solidFill>
                            <a:srgbClr val="00B050"/>
                          </a:solidFill>
                        </a:rPr>
                        <a:t>23(37’)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913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05 : E(6240’), H(7148’),     23 </a:t>
                      </a:r>
                      <a:r>
                        <a:rPr lang="en-US" altLang="ko-Kore-KR" sz="800" b="1" dirty="0">
                          <a:solidFill>
                            <a:schemeClr val="tx1"/>
                          </a:solidFill>
                        </a:rPr>
                        <a:t>: C(7004’), 180 Back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0070C0"/>
                          </a:solidFill>
                        </a:rPr>
                        <a:t>No Centerline L/T,</a:t>
                      </a:r>
                      <a:r>
                        <a:rPr lang="ko-KR" altLang="en-US" sz="800" b="0" dirty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0070C0"/>
                          </a:solidFill>
                        </a:rPr>
                        <a:t>No Vacate Lead L/T(Only Edge L/T)</a:t>
                      </a: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7479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APU Off after 5min after parking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70C0"/>
                          </a:solidFill>
                        </a:rPr>
                        <a:t>Stand xx Yellow Lead-in Marking(xx A,B Blue Line!!)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93" name="Google Shape;293;p18"/>
          <p:cNvGraphicFramePr/>
          <p:nvPr>
            <p:extLst>
              <p:ext uri="{D42A27DB-BD31-4B8C-83A1-F6EECF244321}">
                <p14:modId xmlns:p14="http://schemas.microsoft.com/office/powerpoint/2010/main" val="2857097307"/>
              </p:ext>
            </p:extLst>
          </p:nvPr>
        </p:nvGraphicFramePr>
        <p:xfrm>
          <a:off x="-2501" y="16504"/>
          <a:ext cx="2328850" cy="60930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VDPP(PNH) 40ft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/>
                        <a:t>KE ICN 131.5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600"/>
                        <a:buFont typeface="Calibri"/>
                        <a:buNone/>
                      </a:pPr>
                      <a:r>
                        <a:rPr lang="en-US" sz="6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DCL -10분 TOBT 5분 차이시 CTC Comm</a:t>
                      </a:r>
                      <a:endParaRPr sz="90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PNH DIS 129.0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2AAB07A0-B244-1F75-A200-72ACAFBC97D5}"/>
              </a:ext>
            </a:extLst>
          </p:cNvPr>
          <p:cNvSpPr/>
          <p:nvPr/>
        </p:nvSpPr>
        <p:spPr>
          <a:xfrm>
            <a:off x="1469976" y="3466541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7304DB22-750F-4097-365B-79B389FA2387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69301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303;p19">
            <a:extLst>
              <a:ext uri="{FF2B5EF4-FFF2-40B4-BE49-F238E27FC236}">
                <a16:creationId xmlns:a16="http://schemas.microsoft.com/office/drawing/2014/main" id="{9A6F36E3-64E2-A97B-D85E-56AC20DB6603}"/>
              </a:ext>
            </a:extLst>
          </p:cNvPr>
          <p:cNvGraphicFramePr/>
          <p:nvPr/>
        </p:nvGraphicFramePr>
        <p:xfrm>
          <a:off x="1119" y="3405664"/>
          <a:ext cx="2325975" cy="213049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45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ICN : STAR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33/34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xE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/>
                        <a:t>ENPIL</a:t>
                      </a:r>
                      <a:endParaRPr sz="458" b="1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ILS 15/16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</a:t>
                      </a:r>
                      <a:r>
                        <a:rPr lang="en-US" sz="800" b="1" dirty="0" err="1"/>
                        <a:t>xH</a:t>
                      </a:r>
                      <a:endParaRPr sz="800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MUNAN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/>
                        <a:t>OLMEN 180</a:t>
                      </a:r>
                      <a:endParaRPr sz="458" b="1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33L/R 34L(23’)</a:t>
                      </a:r>
                      <a:endParaRPr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i="0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12303’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dirty="0">
                          <a:solidFill>
                            <a:srgbClr val="00B050"/>
                          </a:solidFill>
                        </a:rPr>
                        <a:t>15L/R 16R(23’)</a:t>
                      </a:r>
                      <a:endParaRPr sz="800" b="1" dirty="0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50">
                <a:tc v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34R(23’)</a:t>
                      </a:r>
                      <a:endParaRPr sz="458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13123’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>
                          <a:solidFill>
                            <a:srgbClr val="00B050"/>
                          </a:solidFill>
                        </a:rPr>
                        <a:t>16L(23’)</a:t>
                      </a:r>
                      <a:endParaRPr sz="800" b="1">
                        <a:solidFill>
                          <a:srgbClr val="00B050"/>
                        </a:solidFill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</a:t>
                      </a:r>
                      <a:endParaRPr/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RWY /8, /5 , YJU R271</a:t>
                      </a:r>
                      <a:endParaRPr sz="458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C4(7529’),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C5(8513’), 33L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: B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7563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8513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15L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C2(7522’),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C1(8536’), 15R : 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B3(</a:t>
                      </a:r>
                      <a:r>
                        <a:rPr lang="en-US" altLang="ko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7454</a:t>
                      </a:r>
                      <a:r>
                        <a:rPr lang="en-US" altLang="ko-Kore-KR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‘), 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B2(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8641</a:t>
                      </a:r>
                      <a:r>
                        <a:rPr lang="en-US" altLang="ko-Kore-KR" sz="800" b="1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‘)</a:t>
                      </a:r>
                      <a:endParaRPr lang="en-US" altLang="ko-Kore-KR" sz="800"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8875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P7(5600’),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P8(6578’), 34R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N4(6876’),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N5(8507‘)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16R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P6(5597’),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P5(6574’), 16L : </a:t>
                      </a:r>
                      <a:r>
                        <a:rPr lang="en-US" sz="800" b="1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N3(7043‘), </a:t>
                      </a:r>
                      <a:r>
                        <a:rPr lang="en-US" sz="800" b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N2(8444‘)</a:t>
                      </a:r>
                      <a:endParaRPr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1600">
                <a:tc gridSpan="4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8NM 180kts, 5NM 160kts, Parr TAXI 10kts이상, </a:t>
                      </a:r>
                      <a:r>
                        <a:rPr lang="en-US" sz="800" b="1" dirty="0">
                          <a:solidFill>
                            <a:srgbClr val="0070C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HIRO</a:t>
                      </a:r>
                      <a:endParaRPr dirty="0"/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" name="Google Shape;117;p3">
            <a:extLst>
              <a:ext uri="{FF2B5EF4-FFF2-40B4-BE49-F238E27FC236}">
                <a16:creationId xmlns:a16="http://schemas.microsoft.com/office/drawing/2014/main" id="{B2399E6E-0BF9-245E-720B-598089D336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3847497"/>
              </p:ext>
            </p:extLst>
          </p:nvPr>
        </p:nvGraphicFramePr>
        <p:xfrm>
          <a:off x="-15808" y="580010"/>
          <a:ext cx="2349161" cy="1742650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341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33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33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414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48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79923">
                  <a:extLst>
                    <a:ext uri="{9D8B030D-6E8A-4147-A177-3AD203B41FA5}">
                      <a16:colId xmlns:a16="http://schemas.microsoft.com/office/drawing/2014/main" val="448940902"/>
                    </a:ext>
                  </a:extLst>
                </a:gridCol>
              </a:tblGrid>
              <a:tr h="297551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strike="noStrike" cap="none" dirty="0"/>
                        <a:t>PNH : RNAV SID (NADP 1) TA 10000’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accent4"/>
                          </a:solidFill>
                        </a:rPr>
                        <a:t>RWY 23 SEYHA Watch Over Bank</a:t>
                      </a:r>
                    </a:p>
                  </a:txBody>
                  <a:tcPr marL="36000" marR="72000" marT="45725" marB="45725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029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/>
                        <a:t>0</a:t>
                      </a:r>
                      <a:r>
                        <a:rPr lang="en-US" sz="800" b="1" u="none" strike="noStrike" cap="none" dirty="0"/>
                        <a:t>5</a:t>
                      </a:r>
                      <a:endParaRPr lang="en-US" sz="800" b="0" u="none" strike="noStrike" cap="none" dirty="0"/>
                    </a:p>
                  </a:txBody>
                  <a:tcPr marL="36000" marR="36000" marT="36000" marB="36000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NANXY xx</a:t>
                      </a:r>
                    </a:p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(SEYHA xx)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046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046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(5000)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046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/>
                        <a:t>23</a:t>
                      </a:r>
                      <a:endParaRPr sz="800" b="0" u="none" strike="noStrike" cap="none" dirty="0"/>
                    </a:p>
                  </a:txBody>
                  <a:tcPr marL="36000" marR="36000" marT="36000" marB="36000" anchor="ctr"/>
                </a:tc>
                <a:tc vMerge="1">
                  <a:txBody>
                    <a:bodyPr/>
                    <a:lstStyle/>
                    <a:p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KADUM </a:t>
                      </a:r>
                      <a:r>
                        <a:rPr lang="en-US" altLang="ko-Kore-KR" sz="800" b="1" u="none" strike="noStrike" cap="none" dirty="0" err="1">
                          <a:solidFill>
                            <a:srgbClr val="0070C0"/>
                          </a:solidFill>
                        </a:rPr>
                        <a:t>xxE</a:t>
                      </a:r>
                      <a:r>
                        <a:rPr lang="en-US" altLang="ko-Kore-KR" sz="800" b="1" u="none" strike="noStrike" cap="none" dirty="0">
                          <a:solidFill>
                            <a:srgbClr val="0070C0"/>
                          </a:solidFill>
                        </a:rPr>
                        <a:t>/A</a:t>
                      </a:r>
                      <a:endParaRPr lang="ko-Kore-KR" dirty="0"/>
                    </a:p>
                  </a:txBody>
                  <a:tcPr marL="36000" marR="36000" marT="36000" marB="3600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</a:rPr>
                        <a:t>226</a:t>
                      </a:r>
                      <a:endParaRPr sz="458" b="1" u="none" strike="noStrike" cap="none" dirty="0">
                        <a:solidFill>
                          <a:srgbClr val="C00000"/>
                        </a:solidFill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/>
                        <a:t>226</a:t>
                      </a:r>
                      <a:endParaRPr sz="800" b="1" u="none" strike="noStrike" cap="none" dirty="0"/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ATC</a:t>
                      </a:r>
                    </a:p>
                  </a:txBody>
                  <a:tcPr marL="36000" marR="36000" marT="36000" marB="36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800" b="1" u="none" strike="noStrike" cap="none" dirty="0">
                          <a:solidFill>
                            <a:srgbClr val="C00000"/>
                          </a:solidFill>
                        </a:rPr>
                        <a:t>226</a:t>
                      </a:r>
                      <a:endParaRPr lang="ko-Kore-KR" altLang="en-US" dirty="0"/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2093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PNH 114.3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23 109.7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</a:pP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ts val="800"/>
                        <a:buFont typeface="Calibri"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Calibri"/>
                          <a:cs typeface="Calibri"/>
                          <a:sym typeface="Arial"/>
                        </a:rPr>
                        <a:t>19 108.9</a:t>
                      </a:r>
                      <a:endParaRPr kumimoji="0" lang="en-US" altLang="ko-Kore-KR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/>
                        <a:cs typeface="Calibri"/>
                        <a:sym typeface="Arial"/>
                      </a:endParaRPr>
                    </a:p>
                  </a:txBody>
                  <a:tcPr marL="36000" marR="36000" marT="36000" marB="36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HUD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05(40’)</a:t>
                      </a:r>
                      <a:r>
                        <a:rPr lang="en-US" sz="800" b="1" u="none" strike="noStrike" cap="none" dirty="0">
                          <a:solidFill>
                            <a:srgbClr val="C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     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9843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cs typeface="Calibri"/>
                          <a:sym typeface="Calibri"/>
                        </a:rPr>
                        <a:t>’          23(37’)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10010</a:t>
                      </a:r>
                      <a:r>
                        <a:rPr lang="en-US" sz="800" b="1" u="none" strike="noStrike" cap="none" dirty="0">
                          <a:solidFill>
                            <a:srgbClr val="00B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endParaRPr sz="800" b="1" u="none" strike="noStrike" cap="none" dirty="0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u="none" strike="noStrike" cap="none" dirty="0">
                          <a:solidFill>
                            <a:schemeClr val="lt1"/>
                          </a:solidFill>
                        </a:rPr>
                        <a:t>E.O</a:t>
                      </a:r>
                      <a:endParaRPr sz="800" u="none" strike="noStrike" cap="none" dirty="0">
                        <a:solidFill>
                          <a:schemeClr val="lt1"/>
                        </a:solidFill>
                      </a:endParaRPr>
                    </a:p>
                  </a:txBody>
                  <a:tcPr marL="36000" marR="36000" marT="36000" marB="36000" anchor="ctr">
                    <a:solidFill>
                      <a:schemeClr val="accent1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  <a:latin typeface="Calibri"/>
                          <a:cs typeface="Calibri"/>
                          <a:sym typeface="Calibri"/>
                        </a:rPr>
                        <a:t>PNH 226/2.5, R160</a:t>
                      </a:r>
                    </a:p>
                  </a:txBody>
                  <a:tcPr marL="36000" marR="36000" marT="36000" marB="36000" anchor="ctr"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648163"/>
                  </a:ext>
                </a:extLst>
              </a:tr>
              <a:tr h="280290">
                <a:tc gridSpan="7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0" u="none" strike="noStrike" cap="none" dirty="0">
                          <a:solidFill>
                            <a:schemeClr val="tx1"/>
                          </a:solidFill>
                        </a:rPr>
                        <a:t>APU Start 10min Before DEP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Calibri"/>
                        <a:buNone/>
                      </a:pPr>
                      <a:r>
                        <a:rPr lang="en-US" sz="800" b="1" u="none" strike="noStrike" cap="none" dirty="0">
                          <a:solidFill>
                            <a:srgbClr val="0070C0"/>
                          </a:solidFill>
                        </a:rPr>
                        <a:t>Line up 180 Back follow Yellow Guide Line</a:t>
                      </a:r>
                      <a:endParaRPr lang="en-US" sz="8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36000" marB="36000" anchor="ctr"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Google Shape;119;p3">
            <a:extLst>
              <a:ext uri="{FF2B5EF4-FFF2-40B4-BE49-F238E27FC236}">
                <a16:creationId xmlns:a16="http://schemas.microsoft.com/office/drawing/2014/main" id="{9324F2DF-C628-CA2F-3D82-2A8B1E34F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6314932"/>
              </p:ext>
            </p:extLst>
          </p:nvPr>
        </p:nvGraphicFramePr>
        <p:xfrm>
          <a:off x="-2501" y="16504"/>
          <a:ext cx="2328850" cy="559375"/>
        </p:xfrm>
        <a:graphic>
          <a:graphicData uri="http://schemas.openxmlformats.org/drawingml/2006/table">
            <a:tbl>
              <a:tblPr firstRow="1" bandRow="1">
                <a:noFill/>
                <a:tableStyleId>{A521BE36-7E6F-4EC9-8D66-1CF97A6895EC}</a:tableStyleId>
              </a:tblPr>
              <a:tblGrid>
                <a:gridCol w="116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VDPP(PNH) 40ft</a:t>
                      </a:r>
                      <a:endParaRPr lang="en-US" altLang="ko-Kore-KR" sz="1300" dirty="0">
                        <a:solidFill>
                          <a:srgbClr val="C00000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ore-KR" sz="1300" dirty="0">
                          <a:solidFill>
                            <a:schemeClr val="bg1"/>
                          </a:solidFill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RKSI(ICN) 23ft</a:t>
                      </a:r>
                      <a:endParaRPr lang="en-US" altLang="ko-Kore-KR" sz="13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PNH DIS 129.0</a:t>
                      </a:r>
                      <a:endParaRPr sz="120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READY!</a:t>
                      </a:r>
                      <a:r>
                        <a:rPr lang="ko-KR" altLang="en-US" sz="7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rgbClr val="FF0000"/>
                          </a:solidFill>
                        </a:rPr>
                        <a:t>TWR 118.0 By Voice</a:t>
                      </a:r>
                    </a:p>
                  </a:txBody>
                  <a:tcPr marL="0" marR="0" marT="36000" marB="360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/>
                        <a:t>KE ICN 131.5</a:t>
                      </a:r>
                      <a:endParaRPr sz="9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직사각형 3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399BF2EA-C484-82B5-D698-2C4DFAE01B8A}"/>
              </a:ext>
            </a:extLst>
          </p:cNvPr>
          <p:cNvSpPr/>
          <p:nvPr/>
        </p:nvSpPr>
        <p:spPr>
          <a:xfrm>
            <a:off x="1469976" y="2953949"/>
            <a:ext cx="9104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rgbClr val="7030A0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 Asia</a:t>
            </a:r>
            <a:endParaRPr lang="en-US" altLang="ko-KR" sz="1800" b="1" cap="none" spc="0" dirty="0">
              <a:ln w="0"/>
              <a:solidFill>
                <a:srgbClr val="7030A0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  <p:pic>
        <p:nvPicPr>
          <p:cNvPr id="9" name="그림 8" descr="텍스트, 폰트, 라인, 도표이(가) 표시된 사진&#10;&#10;자동 생성된 설명">
            <a:extLst>
              <a:ext uri="{FF2B5EF4-FFF2-40B4-BE49-F238E27FC236}">
                <a16:creationId xmlns:a16="http://schemas.microsoft.com/office/drawing/2014/main" id="{48DFD2B7-3E52-6B57-0EA3-05AC6BD7B7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4232" y="2344525"/>
            <a:ext cx="806295" cy="6788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CA6956-FB7E-2FB3-571E-9A16B59F12B1}"/>
              </a:ext>
            </a:extLst>
          </p:cNvPr>
          <p:cNvSpPr txBox="1"/>
          <p:nvPr/>
        </p:nvSpPr>
        <p:spPr>
          <a:xfrm>
            <a:off x="598763" y="2378007"/>
            <a:ext cx="1491114" cy="1178647"/>
          </a:xfrm>
          <a:prstGeom prst="rect">
            <a:avLst/>
          </a:prstGeom>
          <a:noFill/>
        </p:spPr>
        <p:txBody>
          <a:bodyPr wrap="none" tIns="36000" bIns="36000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APP 123.8 – PNH 127.5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HCM 134.05 – 120.7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RDO 8942/5655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(ARESI)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MNL 119.3</a:t>
            </a:r>
            <a:r>
              <a:rPr kumimoji="1" lang="en-US" altLang="ko-Kore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(AKOTA)</a:t>
            </a: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TPE 127.9 – 125.5</a:t>
            </a: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kumimoji="1" lang="en-US" altLang="ko-KR" sz="700" b="1" u="sng" dirty="0">
                <a:solidFill>
                  <a:srgbClr val="0070C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FUK 127.5</a:t>
            </a:r>
            <a:r>
              <a:rPr kumimoji="1" lang="en-US" altLang="ko-KR" sz="700" b="1" u="sng" dirty="0">
                <a:solidFill>
                  <a:srgbClr val="C00000"/>
                </a:solidFill>
                <a:latin typeface="Gulim" panose="020B0600000101010101" pitchFamily="34" charset="-127"/>
                <a:ea typeface="Gulim" panose="020B0600000101010101" pitchFamily="34" charset="-127"/>
              </a:rPr>
              <a:t>(SENKA /20)</a:t>
            </a:r>
          </a:p>
          <a:p>
            <a:pPr>
              <a:lnSpc>
                <a:spcPct val="150000"/>
              </a:lnSpc>
            </a:pPr>
            <a:endParaRPr kumimoji="1" lang="en-US" altLang="ko-KR" sz="700" b="1" u="sng" dirty="0">
              <a:solidFill>
                <a:srgbClr val="0070C0"/>
              </a:solidFill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2" name="직사각형 1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1A271B0A-E414-C9F5-151D-200BBB86EC52}"/>
              </a:ext>
            </a:extLst>
          </p:cNvPr>
          <p:cNvSpPr/>
          <p:nvPr/>
        </p:nvSpPr>
        <p:spPr>
          <a:xfrm>
            <a:off x="878084" y="231754"/>
            <a:ext cx="6445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18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Britannic Bold" panose="020B0903060703020204" pitchFamily="34" charset="0"/>
                <a:ea typeface="HeadLineA" pitchFamily="2" charset="-127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</a:t>
            </a:r>
            <a:endParaRPr lang="en-US" altLang="ko-KR" sz="1800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  <a:latin typeface="Britannic Bold" panose="020B0903060703020204" pitchFamily="34" charset="0"/>
              <a:ea typeface="HeadLineA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3593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38671</TotalTime>
  <Words>25527</Words>
  <Application>Microsoft Macintosh PowerPoint</Application>
  <PresentationFormat>사용자 지정</PresentationFormat>
  <Paragraphs>6936</Paragraphs>
  <Slides>125</Slides>
  <Notes>123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125</vt:i4>
      </vt:variant>
    </vt:vector>
  </HeadingPairs>
  <TitlesOfParts>
    <vt:vector size="134" baseType="lpstr">
      <vt:lpstr>Helvetica Neue</vt:lpstr>
      <vt:lpstr>Calibri</vt:lpstr>
      <vt:lpstr>Cambria Math</vt:lpstr>
      <vt:lpstr>Wingdings</vt:lpstr>
      <vt:lpstr>Lato</vt:lpstr>
      <vt:lpstr>Britannic Bold</vt:lpstr>
      <vt:lpstr>Gulim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deukhyeon</dc:creator>
  <cp:lastModifiedBy>deukhyeon cho</cp:lastModifiedBy>
  <cp:revision>275</cp:revision>
  <dcterms:created xsi:type="dcterms:W3CDTF">2022-05-17T08:00:10Z</dcterms:created>
  <dcterms:modified xsi:type="dcterms:W3CDTF">2024-02-19T08:54:44Z</dcterms:modified>
</cp:coreProperties>
</file>